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0" r:id="rId4"/>
    <p:sldId id="269" r:id="rId5"/>
    <p:sldId id="259" r:id="rId6"/>
    <p:sldId id="262" r:id="rId7"/>
    <p:sldId id="264" r:id="rId8"/>
    <p:sldId id="260" r:id="rId9"/>
    <p:sldId id="261" r:id="rId10"/>
    <p:sldId id="272" r:id="rId11"/>
    <p:sldId id="267" r:id="rId12"/>
    <p:sldId id="265" r:id="rId13"/>
    <p:sldId id="268" r:id="rId14"/>
    <p:sldId id="271" r:id="rId15"/>
    <p:sldId id="274"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76"/>
  </p:normalViewPr>
  <p:slideViewPr>
    <p:cSldViewPr snapToGrid="0" snapToObjects="1">
      <p:cViewPr varScale="1">
        <p:scale>
          <a:sx n="106" d="100"/>
          <a:sy n="106" d="100"/>
        </p:scale>
        <p:origin x="13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3D006-3AED-064A-BB5F-6A1FD532B850}" type="datetimeFigureOut">
              <a:rPr lang="en-US" smtClean="0"/>
              <a:t>10/18/20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1C4F3-98DE-9C40-B7E3-C5D32636D4E9}" type="slidenum">
              <a:rPr lang="en-US" smtClean="0"/>
              <a:t>‹#›</a:t>
            </a:fld>
            <a:endParaRPr lang="en-US"/>
          </a:p>
        </p:txBody>
      </p:sp>
    </p:spTree>
    <p:extLst>
      <p:ext uri="{BB962C8B-B14F-4D97-AF65-F5344CB8AC3E}">
        <p14:creationId xmlns:p14="http://schemas.microsoft.com/office/powerpoint/2010/main" val="2066763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ournals.aps.org/prl/abstract/10.1103/PhysRevLett.52.162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journals.aps.org/prl/abstract/10.1103/PhysRevLett.47.1400" TargetMode="External"/><Relationship Id="rId5" Type="http://schemas.openxmlformats.org/officeDocument/2006/relationships/hyperlink" Target="https://journals.aps.org/prl/abstract/10.1103/PhysRevLett.54.1043" TargetMode="External"/><Relationship Id="rId4" Type="http://schemas.openxmlformats.org/officeDocument/2006/relationships/hyperlink" Target="https://jphyslet.journaldephysique.org/articles/jphyslet/abs/1984/20/jphyslet_1984__45_20_977_0/jphyslet_1984__45_20_977_0.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My name is Paul Zebarth. Welcome and thank you for coming to my presentation on diffusion limited aggregation. </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a:t>
            </a:fld>
            <a:endParaRPr lang="en-US"/>
          </a:p>
        </p:txBody>
      </p:sp>
    </p:spTree>
    <p:extLst>
      <p:ext uri="{BB962C8B-B14F-4D97-AF65-F5344CB8AC3E}">
        <p14:creationId xmlns:p14="http://schemas.microsoft.com/office/powerpoint/2010/main" val="48122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I’ve shown here how the images were obtained on the earlier slide with the path to the seed particles shown. This demonstrates how complex the program is, the computer had to do this 10000 times for the images on the previous slide. We can see the complexity increase from image a and 1 particle to image c and 10. There are lots of values for the computer to keep track of.</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10</a:t>
            </a:fld>
            <a:endParaRPr lang="en-US"/>
          </a:p>
        </p:txBody>
      </p:sp>
    </p:spTree>
    <p:extLst>
      <p:ext uri="{BB962C8B-B14F-4D97-AF65-F5344CB8AC3E}">
        <p14:creationId xmlns:p14="http://schemas.microsoft.com/office/powerpoint/2010/main" val="387707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Now we get to the best images I’ve obtained. These images also revealed interesting characteristics about the speed of my program. I strategically chose the values of the particles and steps. From image a to image b there was an increase of 20,000 steps and virtually no increase in computational time. However from image b to c the number of particles doubled and the computational time doubled as well. Image a took 5 hours, image b took 5 hours and image c took ten hours plus or minus less than 10 mins. This was actually quite an interesting result, because this would imply that although my program is slow it was working on linear time. Increasing the step count has no real effect on computational time because the program stops the path of the particle when it gets to the border, so running the program with a step number that’s really high will not matter because those extra steps will not be included in the loop. Increasing the particles however does increase the time linearly. Doubling the particles doubles the length of the for loop. One thing I will try to do in the future is minimize computational time and replace my for loop with a while loop, which is easier said than done.</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11</a:t>
            </a:fld>
            <a:endParaRPr lang="en-US"/>
          </a:p>
        </p:txBody>
      </p:sp>
    </p:spTree>
    <p:extLst>
      <p:ext uri="{BB962C8B-B14F-4D97-AF65-F5344CB8AC3E}">
        <p14:creationId xmlns:p14="http://schemas.microsoft.com/office/powerpoint/2010/main" val="1601780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Here I’ve created an animation of one particle doing a random walk. I’m afraid doing it for multiple isn’t as interesting at the current speed because they walk iteratively.</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Press play</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Imagine all the things the computer has to do at each step, search a 10000x2 array for a common value with the boundary coordinates, calculate its next step, and search again, look at the motion of the particle and see how weird it is that the ordered structure of that which we saw on the earlier slides of diffusion limited aggregation come out of repeated iterations of this random motion. Imagine how you would program such a task.</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12</a:t>
            </a:fld>
            <a:endParaRPr lang="en-US"/>
          </a:p>
        </p:txBody>
      </p:sp>
    </p:spTree>
    <p:extLst>
      <p:ext uri="{BB962C8B-B14F-4D97-AF65-F5344CB8AC3E}">
        <p14:creationId xmlns:p14="http://schemas.microsoft.com/office/powerpoint/2010/main" val="241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If </a:t>
            </a:r>
            <a:r>
              <a:rPr lang="en-CA" sz="1200" kern="1200" dirty="0" err="1">
                <a:solidFill>
                  <a:schemeClr val="tx1"/>
                </a:solidFill>
                <a:effectLst/>
                <a:latin typeface="+mn-lt"/>
                <a:ea typeface="+mn-ea"/>
                <a:cs typeface="+mn-cs"/>
              </a:rPr>
              <a:t>youre</a:t>
            </a:r>
            <a:r>
              <a:rPr lang="en-CA" sz="1200" kern="1200" dirty="0">
                <a:solidFill>
                  <a:schemeClr val="tx1"/>
                </a:solidFill>
                <a:effectLst/>
                <a:latin typeface="+mn-lt"/>
                <a:ea typeface="+mn-ea"/>
                <a:cs typeface="+mn-cs"/>
              </a:rPr>
              <a:t> curious how I completed that animation it took a lot of work for such a simple video, here is my code. It is a lot but parts are familiar if you we’re paying attention earlier. I made the animation frame by frame for each step the particle took.</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13</a:t>
            </a:fld>
            <a:endParaRPr lang="en-US"/>
          </a:p>
        </p:txBody>
      </p:sp>
    </p:spTree>
    <p:extLst>
      <p:ext uri="{BB962C8B-B14F-4D97-AF65-F5344CB8AC3E}">
        <p14:creationId xmlns:p14="http://schemas.microsoft.com/office/powerpoint/2010/main" val="365955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 know you didn’t want to stare at that longer than you had to so I will continue by talking about the things I would like to accomplish with this program:</a:t>
            </a:r>
          </a:p>
          <a:p>
            <a:r>
              <a:rPr lang="en-CA" sz="1200" kern="1200" dirty="0">
                <a:solidFill>
                  <a:schemeClr val="tx1"/>
                </a:solidFill>
                <a:effectLst/>
                <a:latin typeface="+mn-lt"/>
                <a:ea typeface="+mn-ea"/>
                <a:cs typeface="+mn-cs"/>
              </a:rPr>
              <a:t> </a:t>
            </a:r>
          </a:p>
          <a:p>
            <a:pPr lvl="0"/>
            <a:r>
              <a:rPr lang="en-CA" sz="1200" kern="1200" dirty="0">
                <a:solidFill>
                  <a:schemeClr val="tx1"/>
                </a:solidFill>
                <a:effectLst/>
                <a:latin typeface="+mn-lt"/>
                <a:ea typeface="+mn-ea"/>
                <a:cs typeface="+mn-cs"/>
              </a:rPr>
              <a:t>I want to Decrease computational time, Ian has helped me look into possible places to do this</a:t>
            </a:r>
          </a:p>
          <a:p>
            <a:pPr lvl="0"/>
            <a:r>
              <a:rPr lang="en-US" sz="1200" kern="1200" dirty="0">
                <a:solidFill>
                  <a:schemeClr val="tx1"/>
                </a:solidFill>
                <a:effectLst/>
                <a:latin typeface="+mn-lt"/>
                <a:ea typeface="+mn-ea"/>
                <a:cs typeface="+mn-cs"/>
              </a:rPr>
              <a:t>I’d also like to Convert program to a while loop to remove the irregularities we saw on the DLA simulation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Looking a Different geometries of attractors, such as a the point attractor we saw on the first slide would be really interesting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well A full simulation of an outputted plot, would be really interesting to see at high speed, there is only one way to find out</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if can make this problem manageable with 3D geometry I’d like to try, it is possible and I tested it already for low numbers of particles however until I decrease computational time it is beyond my patience limit to wait for the program</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14</a:t>
            </a:fld>
            <a:endParaRPr lang="en-US"/>
          </a:p>
        </p:txBody>
      </p:sp>
    </p:spTree>
    <p:extLst>
      <p:ext uri="{BB962C8B-B14F-4D97-AF65-F5344CB8AC3E}">
        <p14:creationId xmlns:p14="http://schemas.microsoft.com/office/powerpoint/2010/main" val="363796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Thanks a lot I hope you’re interested in diffusion limited aggregation now! do you have any questions??</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15</a:t>
            </a:fld>
            <a:endParaRPr lang="en-US"/>
          </a:p>
        </p:txBody>
      </p:sp>
    </p:spTree>
    <p:extLst>
      <p:ext uri="{BB962C8B-B14F-4D97-AF65-F5344CB8AC3E}">
        <p14:creationId xmlns:p14="http://schemas.microsoft.com/office/powerpoint/2010/main" val="165077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Diffusion limited aggregation can make some pretty cool looking photos as shown in figure 1. But what is diffusion limited aggregation. The process begins with a deposited molecule, which can originate at the origin, on a surface, or randomly in space. Then, this molecule Randomly walks in space. When it reaches the seed molecule it sticks, in figure 1 that would be the origin, or in b and c the border of the enclosing surface. This process continues and molecules begin sticking to each other until images form like in figure 1. There are different geometries of Diffusion limited aggregation seed particles and also instances such as decreasing particles or particles of various sizes.</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2</a:t>
            </a:fld>
            <a:endParaRPr lang="en-US"/>
          </a:p>
        </p:txBody>
      </p:sp>
    </p:spTree>
    <p:extLst>
      <p:ext uri="{BB962C8B-B14F-4D97-AF65-F5344CB8AC3E}">
        <p14:creationId xmlns:p14="http://schemas.microsoft.com/office/powerpoint/2010/main" val="398481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DLA was first studied for its application to condensed matter physics or solid state physics. But the topic reaches all corners of science, from physics to chemistry to biology.  The process of diffusion is all around us, how solids aggregate how, liquids transfer, how gases move. A quick google scholar search will provide 1,000,000 search results. Some of the titles are</a:t>
            </a:r>
          </a:p>
          <a:p>
            <a:r>
              <a:rPr lang="en-CA" sz="1200" kern="1200" dirty="0">
                <a:solidFill>
                  <a:schemeClr val="tx1"/>
                </a:solidFill>
                <a:effectLst/>
                <a:latin typeface="+mn-lt"/>
                <a:ea typeface="+mn-ea"/>
                <a:cs typeface="+mn-cs"/>
              </a:rPr>
              <a:t> </a:t>
            </a:r>
          </a:p>
          <a:p>
            <a:pPr lvl="0"/>
            <a:r>
              <a:rPr lang="en-CA" sz="1200" u="none" strike="noStrike" kern="1200" dirty="0">
                <a:solidFill>
                  <a:schemeClr val="tx1"/>
                </a:solidFill>
                <a:effectLst/>
                <a:latin typeface="+mn-lt"/>
                <a:ea typeface="+mn-ea"/>
                <a:cs typeface="+mn-cs"/>
                <a:hlinkClick r:id="rId3"/>
              </a:rPr>
              <a:t>Diffusion-limited aggregation and two-fluid displacements in porous media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 model could simulate how particles would diffuse from a 2d plane in three dimension and how the two fluids would interact</a:t>
            </a:r>
          </a:p>
          <a:p>
            <a:pPr lvl="0"/>
            <a:r>
              <a:rPr lang="en-CA" sz="1200" b="0" u="none" strike="noStrike" kern="1200" dirty="0">
                <a:solidFill>
                  <a:schemeClr val="tx1"/>
                </a:solidFill>
                <a:effectLst/>
                <a:latin typeface="+mn-lt"/>
                <a:ea typeface="+mn-ea"/>
                <a:cs typeface="+mn-cs"/>
                <a:hlinkClick r:id="rId4"/>
              </a:rPr>
              <a:t>Chemically limited versus diffusion limited aggregation</a:t>
            </a:r>
            <a:endParaRPr lang="en-CA" sz="1200" b="1"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Is a process limited chemically or by diffusion? DLA models could predict behaviour of a chemical system and see if its measurements agree with simulation</a:t>
            </a:r>
            <a:endParaRPr lang="en-CA" sz="1200" b="1" kern="1200" dirty="0">
              <a:solidFill>
                <a:schemeClr val="tx1"/>
              </a:solidFill>
              <a:effectLst/>
              <a:latin typeface="+mn-lt"/>
              <a:ea typeface="+mn-ea"/>
              <a:cs typeface="+mn-cs"/>
            </a:endParaRPr>
          </a:p>
          <a:p>
            <a:pPr lvl="0"/>
            <a:r>
              <a:rPr lang="en-CA" sz="1200" b="0" u="none" strike="sngStrike" kern="1200" dirty="0">
                <a:solidFill>
                  <a:schemeClr val="tx1"/>
                </a:solidFill>
                <a:effectLst/>
                <a:latin typeface="+mn-lt"/>
                <a:ea typeface="+mn-ea"/>
                <a:cs typeface="+mn-cs"/>
                <a:hlinkClick r:id="rId5"/>
              </a:rPr>
              <a:t>Diffusion-limited aggregation in two dimensions</a:t>
            </a:r>
            <a:endParaRPr lang="en-CA" sz="1200" b="1" kern="1200" dirty="0">
              <a:solidFill>
                <a:schemeClr val="tx1"/>
              </a:solidFill>
              <a:effectLst/>
              <a:latin typeface="+mn-lt"/>
              <a:ea typeface="+mn-ea"/>
              <a:cs typeface="+mn-cs"/>
            </a:endParaRPr>
          </a:p>
          <a:p>
            <a:r>
              <a:rPr lang="en-CA" sz="1200" strike="sngStrike" kern="1200" dirty="0">
                <a:solidFill>
                  <a:schemeClr val="tx1"/>
                </a:solidFill>
                <a:effectLst/>
                <a:latin typeface="+mn-lt"/>
                <a:ea typeface="+mn-ea"/>
                <a:cs typeface="+mn-cs"/>
              </a:rPr>
              <a:t>Studied the aggregation of silica microspheres confined to two dimensions at an</a:t>
            </a:r>
            <a:br>
              <a:rPr lang="en-CA" sz="1200" strike="sngStrike" kern="1200" dirty="0">
                <a:solidFill>
                  <a:schemeClr val="tx1"/>
                </a:solidFill>
                <a:effectLst/>
                <a:latin typeface="+mn-lt"/>
                <a:ea typeface="+mn-ea"/>
                <a:cs typeface="+mn-cs"/>
              </a:rPr>
            </a:br>
            <a:r>
              <a:rPr lang="en-CA" sz="1200" strike="sngStrike" kern="1200" dirty="0">
                <a:solidFill>
                  <a:schemeClr val="tx1"/>
                </a:solidFill>
                <a:effectLst/>
                <a:latin typeface="+mn-lt"/>
                <a:ea typeface="+mn-ea"/>
                <a:cs typeface="+mn-cs"/>
              </a:rPr>
              <a:t>air water interface.</a:t>
            </a:r>
            <a:endParaRPr lang="en-CA" sz="120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 </a:t>
            </a:r>
            <a:endParaRPr lang="en-CA" sz="1200" b="1" kern="1200" dirty="0">
              <a:solidFill>
                <a:schemeClr val="tx1"/>
              </a:solidFill>
              <a:effectLst/>
              <a:latin typeface="+mn-lt"/>
              <a:ea typeface="+mn-ea"/>
              <a:cs typeface="+mn-cs"/>
            </a:endParaRPr>
          </a:p>
          <a:p>
            <a:pPr lvl="0"/>
            <a:r>
              <a:rPr lang="en-CA" sz="1200" b="0" u="none" strike="noStrike" kern="1200" dirty="0">
                <a:solidFill>
                  <a:schemeClr val="tx1"/>
                </a:solidFill>
                <a:effectLst/>
                <a:latin typeface="+mn-lt"/>
                <a:ea typeface="+mn-ea"/>
                <a:cs typeface="+mn-cs"/>
                <a:hlinkClick r:id="rId6"/>
              </a:rPr>
              <a:t>Diffusion-limited aggregation, a kinetic critical phenomenon</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described a model for random aggregates studied by computer simulation. The model is applicable to a metal-particle aggregation process whose correlations have been measured previously</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Image a shows a DLA model in 3d with decreasing branching thickness, and from above it looks a lot like a tree, image b show a human heart with the blood vessels showing the ordered structure of diffusion limited aggregation we saw on the previous slide.</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3</a:t>
            </a:fld>
            <a:endParaRPr lang="en-US"/>
          </a:p>
        </p:txBody>
      </p:sp>
    </p:spTree>
    <p:extLst>
      <p:ext uri="{BB962C8B-B14F-4D97-AF65-F5344CB8AC3E}">
        <p14:creationId xmlns:p14="http://schemas.microsoft.com/office/powerpoint/2010/main" val="178864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Why am I using </a:t>
            </a:r>
            <a:r>
              <a:rPr lang="en-CA" sz="1200" kern="1200" dirty="0" err="1">
                <a:solidFill>
                  <a:schemeClr val="tx1"/>
                </a:solidFill>
                <a:effectLst/>
                <a:latin typeface="+mn-lt"/>
                <a:ea typeface="+mn-ea"/>
                <a:cs typeface="+mn-cs"/>
              </a:rPr>
              <a:t>pythonfor</a:t>
            </a:r>
            <a:r>
              <a:rPr lang="en-CA" sz="1200" kern="1200" dirty="0">
                <a:solidFill>
                  <a:schemeClr val="tx1"/>
                </a:solidFill>
                <a:effectLst/>
                <a:latin typeface="+mn-lt"/>
                <a:ea typeface="+mn-ea"/>
                <a:cs typeface="+mn-cs"/>
              </a:rPr>
              <a:t> this problem? Besides the reason that we all have to it is the best I believe for this problem and I’ll explain why. Python is a high level language, the code you will eventually see will be understandable to even those of limited experience in python. This makes it easier to read and problem solve. Python is an object oriented programming language and this makes programming and problem solving errors easier because most of our errors will occur with an object class and its easily investigated. Using functions on objects simplifies analysis and can carry out complicated calculations easier than functional programming. Python also has useful libraries with lots of functions which make physical modelling easy. I used NumPy extensively for managing arrays and Matplotlib for all my plots.</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4</a:t>
            </a:fld>
            <a:endParaRPr lang="en-US"/>
          </a:p>
        </p:txBody>
      </p:sp>
    </p:spTree>
    <p:extLst>
      <p:ext uri="{BB962C8B-B14F-4D97-AF65-F5344CB8AC3E}">
        <p14:creationId xmlns:p14="http://schemas.microsoft.com/office/powerpoint/2010/main" val="20469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My project is focused on DLA and all the information I will be presenting today is on the rectangular attractor which you can see at the output at the top right. A particle starts at the origin with the seed particles on the border. The next step is for a particle to randomly walk. Does it hit another particle after its reached the maximum number of  steps? If it doesn’t then another particle is released and it goes back into the loop. If it does stick then the coordinates are saved and the process continues. This will continue for a given number of particles or when a condition is reached such as a particle has reached the origin or the center of the plot.</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5</a:t>
            </a:fld>
            <a:endParaRPr lang="en-US"/>
          </a:p>
        </p:txBody>
      </p:sp>
    </p:spTree>
    <p:extLst>
      <p:ext uri="{BB962C8B-B14F-4D97-AF65-F5344CB8AC3E}">
        <p14:creationId xmlns:p14="http://schemas.microsoft.com/office/powerpoint/2010/main" val="1582079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So far I have explained what DLA is what it is useful for and how you would program it. Now I’ll show you how I programmed a DLA simulation.</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This is important to explain because generating this random walk it is the basis of my project.</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In the first block of code I defined simple variables such as the particles, step number, the step options and the origin. The variable Step shape creates an array for the number of steps and particles in this case, 10000x2. The variable Steps choses a random number either -1,0,1 and stores it in the 10000x2 array. The variable path then takes the cumulative sum of all these values. By creating 2 such 1d arrays shown in the top image, we can combine them to make a 2d random walk one for the x and y coordinates which can travel in every direction, up down left right, diagonally, or not at all. We can see the output in the bottom image.</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6</a:t>
            </a:fld>
            <a:endParaRPr lang="en-US"/>
          </a:p>
        </p:txBody>
      </p:sp>
    </p:spTree>
    <p:extLst>
      <p:ext uri="{BB962C8B-B14F-4D97-AF65-F5344CB8AC3E}">
        <p14:creationId xmlns:p14="http://schemas.microsoft.com/office/powerpoint/2010/main" val="247094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 didn’t attack the problem at first in the best way but I believe it was a necessary step in understanding the problem. Here is the code I used to find when a random walk for a particle would cross a boundary I defined. I used the same initial variables and did this for 2 particles. The output is shown on the right. The red x marks the origin, the purple is the path to the defined boundary, it reaches at the purple x and the red path is where the particle would be if the particle continued through the boundary, the blue x marks the 10000 step. You can see this code is quite cumbersome for something as simple as saying “stop a random walk when it reaches a certain value”.</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7</a:t>
            </a:fld>
            <a:endParaRPr lang="en-US"/>
          </a:p>
        </p:txBody>
      </p:sp>
    </p:spTree>
    <p:extLst>
      <p:ext uri="{BB962C8B-B14F-4D97-AF65-F5344CB8AC3E}">
        <p14:creationId xmlns:p14="http://schemas.microsoft.com/office/powerpoint/2010/main" val="199501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Learning from my mistakes I changed my programming structure to the following.</a:t>
            </a:r>
          </a:p>
          <a:p>
            <a:r>
              <a:rPr lang="en-CA" sz="1200" kern="1200" dirty="0">
                <a:solidFill>
                  <a:schemeClr val="tx1"/>
                </a:solidFill>
                <a:effectLst/>
                <a:latin typeface="+mn-lt"/>
                <a:ea typeface="+mn-ea"/>
                <a:cs typeface="+mn-cs"/>
              </a:rPr>
              <a:t> </a:t>
            </a:r>
          </a:p>
          <a:p>
            <a:pPr lvl="0"/>
            <a:r>
              <a:rPr lang="en-CA" sz="1200" kern="1200" dirty="0">
                <a:solidFill>
                  <a:schemeClr val="tx1"/>
                </a:solidFill>
                <a:effectLst/>
                <a:latin typeface="+mn-lt"/>
                <a:ea typeface="+mn-ea"/>
                <a:cs typeface="+mn-cs"/>
              </a:rPr>
              <a:t>I initialize my variables the same as before and created empty arrays of zeros for those I will be concatenating. </a:t>
            </a:r>
          </a:p>
          <a:p>
            <a:pPr lvl="0"/>
            <a:r>
              <a:rPr lang="en-CA" sz="1200" kern="1200" dirty="0">
                <a:solidFill>
                  <a:schemeClr val="tx1"/>
                </a:solidFill>
                <a:effectLst/>
                <a:latin typeface="+mn-lt"/>
                <a:ea typeface="+mn-ea"/>
                <a:cs typeface="+mn-cs"/>
              </a:rPr>
              <a:t>I then created the seed particles for the border and put them in an array so a random walker would know if it had stuck to one of the coordinates. </a:t>
            </a:r>
          </a:p>
          <a:p>
            <a:pPr lvl="0"/>
            <a:r>
              <a:rPr lang="en-CA" sz="1200" kern="1200" dirty="0">
                <a:solidFill>
                  <a:schemeClr val="tx1"/>
                </a:solidFill>
                <a:effectLst/>
                <a:latin typeface="+mn-lt"/>
                <a:ea typeface="+mn-ea"/>
                <a:cs typeface="+mn-cs"/>
              </a:rPr>
              <a:t>Then the next step is to set particle randomly walking, and this next section is in a for loop so the next steps happen for the pre-set number of particles. </a:t>
            </a:r>
          </a:p>
          <a:p>
            <a:pPr lvl="0"/>
            <a:r>
              <a:rPr lang="en-CA" sz="1200" kern="1200" dirty="0">
                <a:solidFill>
                  <a:schemeClr val="tx1"/>
                </a:solidFill>
                <a:effectLst/>
                <a:latin typeface="+mn-lt"/>
                <a:ea typeface="+mn-ea"/>
                <a:cs typeface="+mn-cs"/>
              </a:rPr>
              <a:t>After this we consider does the path of a particle touch an existing particle? the array of the path is compared to the array </a:t>
            </a:r>
            <a:r>
              <a:rPr lang="en-CA" sz="1200" kern="1200" dirty="0" err="1">
                <a:solidFill>
                  <a:schemeClr val="tx1"/>
                </a:solidFill>
                <a:effectLst/>
                <a:latin typeface="+mn-lt"/>
                <a:ea typeface="+mn-ea"/>
                <a:cs typeface="+mn-cs"/>
              </a:rPr>
              <a:t>particle_stick</a:t>
            </a:r>
            <a:r>
              <a:rPr lang="en-CA" sz="1200" kern="1200" dirty="0">
                <a:solidFill>
                  <a:schemeClr val="tx1"/>
                </a:solidFill>
                <a:effectLst/>
                <a:latin typeface="+mn-lt"/>
                <a:ea typeface="+mn-ea"/>
                <a:cs typeface="+mn-cs"/>
              </a:rPr>
              <a:t> looking for the first value that both x and y coordinates are the same. If it matches the number of steps – 1 it took to get there is the path to an existing particle when it touches, we get the coordinates </a:t>
            </a:r>
          </a:p>
          <a:p>
            <a:pPr lvl="0"/>
            <a:r>
              <a:rPr lang="en-CA" sz="1200" kern="1200" dirty="0">
                <a:solidFill>
                  <a:schemeClr val="tx1"/>
                </a:solidFill>
                <a:effectLst/>
                <a:latin typeface="+mn-lt"/>
                <a:ea typeface="+mn-ea"/>
                <a:cs typeface="+mn-cs"/>
              </a:rPr>
              <a:t>Then I check the particle is within the correct boundary and that its not sticking to the wrong side of the boundary. </a:t>
            </a:r>
          </a:p>
          <a:p>
            <a:pPr lvl="0"/>
            <a:r>
              <a:rPr lang="en-CA" sz="1200" kern="1200" dirty="0">
                <a:solidFill>
                  <a:schemeClr val="tx1"/>
                </a:solidFill>
                <a:effectLst/>
                <a:latin typeface="+mn-lt"/>
                <a:ea typeface="+mn-ea"/>
                <a:cs typeface="+mn-cs"/>
              </a:rPr>
              <a:t>Once it’s looped over all the particles it outputs a plot of all the stuck particles.</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8</a:t>
            </a:fld>
            <a:endParaRPr lang="en-US"/>
          </a:p>
        </p:txBody>
      </p:sp>
    </p:spTree>
    <p:extLst>
      <p:ext uri="{BB962C8B-B14F-4D97-AF65-F5344CB8AC3E}">
        <p14:creationId xmlns:p14="http://schemas.microsoft.com/office/powerpoint/2010/main" val="218578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Well now we’re done with most of the programming challenges we can look at results. These plots are on a 100x100 grid all with differing numbers of particles. We see the ordered structure of a diffusion limited aggregation in figure 3. Image a is 1000, image b is 1400, and image c is 1500. I noticed a problem with my code when I got to this stage. If the particles reach the origin then the remaining particles “stick” in incorrectly in places as observed in image b and c. This could be fixed by replacing my large for loop with a while loop with a condition to stop when the stuck particles reach the origin. The computation time here doubled for the number of particles. It took 16 mins for image a and roughly 30 mins for image b and c. so this isn’t exactly a fast program with all of my long loops comparing values of the path and stuck particles.</a:t>
            </a:r>
          </a:p>
          <a:p>
            <a:endParaRPr lang="en-US" dirty="0"/>
          </a:p>
        </p:txBody>
      </p:sp>
      <p:sp>
        <p:nvSpPr>
          <p:cNvPr id="4" name="Slide Number Placeholder 3"/>
          <p:cNvSpPr>
            <a:spLocks noGrp="1"/>
          </p:cNvSpPr>
          <p:nvPr>
            <p:ph type="sldNum" sz="quarter" idx="5"/>
          </p:nvPr>
        </p:nvSpPr>
        <p:spPr/>
        <p:txBody>
          <a:bodyPr/>
          <a:lstStyle/>
          <a:p>
            <a:fld id="{3421C4F3-98DE-9C40-B7E3-C5D32636D4E9}" type="slidenum">
              <a:rPr lang="en-US" smtClean="0"/>
              <a:t>9</a:t>
            </a:fld>
            <a:endParaRPr lang="en-US"/>
          </a:p>
        </p:txBody>
      </p:sp>
    </p:spTree>
    <p:extLst>
      <p:ext uri="{BB962C8B-B14F-4D97-AF65-F5344CB8AC3E}">
        <p14:creationId xmlns:p14="http://schemas.microsoft.com/office/powerpoint/2010/main" val="310250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524C-8D66-0846-B04E-6FA2BD6A2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F97924-94CB-DD4B-A879-0D10496C8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FE82BE-12A2-C147-BC6D-6F182D6D700E}"/>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D3EE586C-237B-0A4B-9097-CDFC5E942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54015F-AFD2-D14B-9A8A-BAD0557C81B1}"/>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447176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5D581-8FF5-1F48-B633-509E8DACD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465E06-528E-9646-94A7-5E38DC4069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C3106-A4D6-B74F-99C8-0FFF93B31669}"/>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96389299-32A0-744B-A68D-2C36B9B57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8CCB7-68C0-F646-9716-55DBCFE4B4AA}"/>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187932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7B9C5C-5581-A247-916F-CE7CC34020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F38991-DC0F-DA40-9402-21FDF47926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BE7CC-0FCE-3D4C-A3B0-88BC492FE78E}"/>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EA0EF42F-F341-7A43-B3A4-24AA050AD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ACB9C-C186-BF4A-A2F7-167725E564C2}"/>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1542192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D61C-7F69-0847-B0FF-AC499BD7EB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37DD6-78C7-B24E-B873-89A85D86D3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EC3EA-A558-3148-90E2-CF7E7EA8680A}"/>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BD7DB924-2B29-D44F-A501-D0C38AD9F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00F66-06D3-964A-87C7-217C1E4936DB}"/>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3156304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831B-B68C-A643-88D9-751256DBB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BB8FA4-8C45-0D4E-A768-0D8FFB4DB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7A462AB-84A8-6F43-96AE-1D9CAE1762BC}"/>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215BC7AE-886D-8E4F-82AA-2E156F618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A6A72-5108-1848-948F-FC7E110E29B6}"/>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248535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79-9C01-B94F-A495-8B9DC0868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E9370B-AF95-424F-A99D-3C0098D224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9AC15B-FE6A-A64F-B4F2-ED85DBF654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FEDB79-A3CC-2A40-9B57-82712584E285}"/>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6" name="Footer Placeholder 5">
            <a:extLst>
              <a:ext uri="{FF2B5EF4-FFF2-40B4-BE49-F238E27FC236}">
                <a16:creationId xmlns:a16="http://schemas.microsoft.com/office/drawing/2014/main" id="{D09FE203-6B33-164D-A151-5BDFB7B5A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5BE10-E4EB-F948-BB36-23326967E8F8}"/>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62231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6003-4832-3641-9F83-42F7D8A5B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8D5072-5DB3-824E-A412-0CEED5C46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600D0D-EB25-0241-8C54-7AD5D1E835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69AB5-7453-3341-9418-14D19EEA6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795929-743C-264C-8DBC-FB7C7BB954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BCE3A7-CB95-944B-A78D-98E8D344AD28}"/>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8" name="Footer Placeholder 7">
            <a:extLst>
              <a:ext uri="{FF2B5EF4-FFF2-40B4-BE49-F238E27FC236}">
                <a16:creationId xmlns:a16="http://schemas.microsoft.com/office/drawing/2014/main" id="{694F3AF9-15ED-E845-A0C7-C03E01A6F2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8DB10-B90D-B247-830D-8D87F9BEBDFB}"/>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76233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266C-6840-0041-A2E4-6D9773EFD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C664E2-3756-6A47-94E3-7B74483EEA62}"/>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4" name="Footer Placeholder 3">
            <a:extLst>
              <a:ext uri="{FF2B5EF4-FFF2-40B4-BE49-F238E27FC236}">
                <a16:creationId xmlns:a16="http://schemas.microsoft.com/office/drawing/2014/main" id="{053ACEFD-E470-674E-94D8-2EE24057EB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FB9F9D-B187-0342-8B54-FCA137C744F5}"/>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108734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AC564-A3DF-E243-9C9C-EC2D791DD8CC}"/>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3" name="Footer Placeholder 2">
            <a:extLst>
              <a:ext uri="{FF2B5EF4-FFF2-40B4-BE49-F238E27FC236}">
                <a16:creationId xmlns:a16="http://schemas.microsoft.com/office/drawing/2014/main" id="{C1169491-51C5-3547-ABB4-74C03A6966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B792F-AB98-284E-90A9-1CB7DE0DBC93}"/>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2123534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E6F5-6719-C746-87E0-2F26D83CF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10C7FD-9B74-734A-9627-FB1E8AF775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3B0074-B85C-ED45-94EA-385B8EF98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A2802-EB38-424E-8C5A-1DA8BEE4EB6A}"/>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6" name="Footer Placeholder 5">
            <a:extLst>
              <a:ext uri="{FF2B5EF4-FFF2-40B4-BE49-F238E27FC236}">
                <a16:creationId xmlns:a16="http://schemas.microsoft.com/office/drawing/2014/main" id="{1C97BF81-B4C3-5946-93B5-62BDE6378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BF97E-858B-1141-8AA1-B4258278FBA0}"/>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110838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FCC9-28A0-004F-A4EC-C3B4AD7EB5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688621-4E1E-F74F-A282-981E43AA53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24D9E7-E595-0942-872D-1BBD3996B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394321-93C3-6148-A50B-5B30EFAFAB60}"/>
              </a:ext>
            </a:extLst>
          </p:cNvPr>
          <p:cNvSpPr>
            <a:spLocks noGrp="1"/>
          </p:cNvSpPr>
          <p:nvPr>
            <p:ph type="dt" sz="half" idx="10"/>
          </p:nvPr>
        </p:nvSpPr>
        <p:spPr/>
        <p:txBody>
          <a:bodyPr/>
          <a:lstStyle/>
          <a:p>
            <a:fld id="{2956CFF3-A56C-D04A-8250-42BE7BD6B6FA}" type="datetimeFigureOut">
              <a:rPr lang="en-US" smtClean="0"/>
              <a:t>10/18/20</a:t>
            </a:fld>
            <a:endParaRPr lang="en-US"/>
          </a:p>
        </p:txBody>
      </p:sp>
      <p:sp>
        <p:nvSpPr>
          <p:cNvPr id="6" name="Footer Placeholder 5">
            <a:extLst>
              <a:ext uri="{FF2B5EF4-FFF2-40B4-BE49-F238E27FC236}">
                <a16:creationId xmlns:a16="http://schemas.microsoft.com/office/drawing/2014/main" id="{6415D0BE-0162-A844-9C40-34599A52F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21CA3-607F-E545-933B-43E760B1EFAC}"/>
              </a:ext>
            </a:extLst>
          </p:cNvPr>
          <p:cNvSpPr>
            <a:spLocks noGrp="1"/>
          </p:cNvSpPr>
          <p:nvPr>
            <p:ph type="sldNum" sz="quarter" idx="12"/>
          </p:nvPr>
        </p:nvSpPr>
        <p:spPr/>
        <p:txBody>
          <a:bodyPr/>
          <a:lstStyle/>
          <a:p>
            <a:fld id="{FDED64A7-10E7-9841-80A9-D48F03029642}" type="slidenum">
              <a:rPr lang="en-US" smtClean="0"/>
              <a:t>‹#›</a:t>
            </a:fld>
            <a:endParaRPr lang="en-US"/>
          </a:p>
        </p:txBody>
      </p:sp>
    </p:spTree>
    <p:extLst>
      <p:ext uri="{BB962C8B-B14F-4D97-AF65-F5344CB8AC3E}">
        <p14:creationId xmlns:p14="http://schemas.microsoft.com/office/powerpoint/2010/main" val="47451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4706E-AF18-B84E-ADD1-E1D1C901D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670CC2-C60A-8C4E-B13E-55A8C93C1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B86E6-2E49-D84E-9CDA-31A040DA0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56CFF3-A56C-D04A-8250-42BE7BD6B6FA}" type="datetimeFigureOut">
              <a:rPr lang="en-US" smtClean="0"/>
              <a:t>10/18/20</a:t>
            </a:fld>
            <a:endParaRPr lang="en-US"/>
          </a:p>
        </p:txBody>
      </p:sp>
      <p:sp>
        <p:nvSpPr>
          <p:cNvPr id="5" name="Footer Placeholder 4">
            <a:extLst>
              <a:ext uri="{FF2B5EF4-FFF2-40B4-BE49-F238E27FC236}">
                <a16:creationId xmlns:a16="http://schemas.microsoft.com/office/drawing/2014/main" id="{772AC780-2BBA-9A4E-BFE5-4C0565E915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3D2E37-2965-544D-8C60-55918B036C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D64A7-10E7-9841-80A9-D48F03029642}" type="slidenum">
              <a:rPr lang="en-US" smtClean="0"/>
              <a:t>‹#›</a:t>
            </a:fld>
            <a:endParaRPr lang="en-US"/>
          </a:p>
        </p:txBody>
      </p:sp>
    </p:spTree>
    <p:extLst>
      <p:ext uri="{BB962C8B-B14F-4D97-AF65-F5344CB8AC3E}">
        <p14:creationId xmlns:p14="http://schemas.microsoft.com/office/powerpoint/2010/main" val="4203200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DF1A6E-0DB3-A64C-8700-55FD60E4339D}"/>
              </a:ext>
            </a:extLst>
          </p:cNvPr>
          <p:cNvPicPr>
            <a:picLocks noChangeAspect="1"/>
          </p:cNvPicPr>
          <p:nvPr/>
        </p:nvPicPr>
        <p:blipFill rotWithShape="1">
          <a:blip r:embed="rId3">
            <a:alphaModFix amt="30000"/>
          </a:blip>
          <a:srcRect l="7666" t="5191" r="4847" b="6347"/>
          <a:stretch/>
        </p:blipFill>
        <p:spPr>
          <a:xfrm>
            <a:off x="0" y="4763"/>
            <a:ext cx="12192000" cy="6874464"/>
          </a:xfrm>
          <a:prstGeom prst="rect">
            <a:avLst/>
          </a:prstGeom>
        </p:spPr>
      </p:pic>
      <p:sp>
        <p:nvSpPr>
          <p:cNvPr id="2" name="Title 1">
            <a:extLst>
              <a:ext uri="{FF2B5EF4-FFF2-40B4-BE49-F238E27FC236}">
                <a16:creationId xmlns:a16="http://schemas.microsoft.com/office/drawing/2014/main" id="{38DD5AB4-3E7A-DF46-B499-9C7D08CF34EA}"/>
              </a:ext>
            </a:extLst>
          </p:cNvPr>
          <p:cNvSpPr>
            <a:spLocks noGrp="1"/>
          </p:cNvSpPr>
          <p:nvPr>
            <p:ph type="ctrTitle"/>
          </p:nvPr>
        </p:nvSpPr>
        <p:spPr/>
        <p:txBody>
          <a:bodyPr/>
          <a:lstStyle/>
          <a:p>
            <a:r>
              <a:rPr lang="en-US" b="1" dirty="0">
                <a:latin typeface="Times" pitchFamily="2" charset="0"/>
              </a:rPr>
              <a:t>Diffusion Limited Aggregation</a:t>
            </a:r>
          </a:p>
        </p:txBody>
      </p:sp>
      <p:sp>
        <p:nvSpPr>
          <p:cNvPr id="3" name="Subtitle 2">
            <a:extLst>
              <a:ext uri="{FF2B5EF4-FFF2-40B4-BE49-F238E27FC236}">
                <a16:creationId xmlns:a16="http://schemas.microsoft.com/office/drawing/2014/main" id="{FE4B9743-3799-7446-BCE0-457F02A18744}"/>
              </a:ext>
            </a:extLst>
          </p:cNvPr>
          <p:cNvSpPr>
            <a:spLocks noGrp="1"/>
          </p:cNvSpPr>
          <p:nvPr>
            <p:ph type="subTitle" idx="1"/>
          </p:nvPr>
        </p:nvSpPr>
        <p:spPr/>
        <p:txBody>
          <a:bodyPr>
            <a:normAutofit lnSpcReduction="10000"/>
          </a:bodyPr>
          <a:lstStyle/>
          <a:p>
            <a:r>
              <a:rPr lang="en-US" dirty="0"/>
              <a:t>Paul Zebarth</a:t>
            </a:r>
          </a:p>
          <a:p>
            <a:r>
              <a:rPr lang="en-US" dirty="0"/>
              <a:t>Physics 4611</a:t>
            </a:r>
          </a:p>
          <a:p>
            <a:r>
              <a:rPr lang="en-US" dirty="0"/>
              <a:t>Computational Physics</a:t>
            </a:r>
          </a:p>
          <a:p>
            <a:r>
              <a:rPr lang="en-US" dirty="0"/>
              <a:t>Final Project</a:t>
            </a:r>
          </a:p>
        </p:txBody>
      </p:sp>
    </p:spTree>
    <p:extLst>
      <p:ext uri="{BB962C8B-B14F-4D97-AF65-F5344CB8AC3E}">
        <p14:creationId xmlns:p14="http://schemas.microsoft.com/office/powerpoint/2010/main" val="259493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BC86FA-C364-FE46-A26D-DB3A49C4E964}"/>
              </a:ext>
            </a:extLst>
          </p:cNvPr>
          <p:cNvPicPr>
            <a:picLocks noChangeAspect="1"/>
          </p:cNvPicPr>
          <p:nvPr/>
        </p:nvPicPr>
        <p:blipFill>
          <a:blip r:embed="rId3"/>
          <a:stretch>
            <a:fillRect/>
          </a:stretch>
        </p:blipFill>
        <p:spPr>
          <a:xfrm>
            <a:off x="110426" y="1356360"/>
            <a:ext cx="4056812" cy="3916680"/>
          </a:xfrm>
          <a:prstGeom prst="rect">
            <a:avLst/>
          </a:prstGeom>
        </p:spPr>
      </p:pic>
      <p:pic>
        <p:nvPicPr>
          <p:cNvPr id="8" name="Picture 7">
            <a:extLst>
              <a:ext uri="{FF2B5EF4-FFF2-40B4-BE49-F238E27FC236}">
                <a16:creationId xmlns:a16="http://schemas.microsoft.com/office/drawing/2014/main" id="{80E490E6-2124-C340-A338-D14CCCBE8D3E}"/>
              </a:ext>
            </a:extLst>
          </p:cNvPr>
          <p:cNvPicPr>
            <a:picLocks noChangeAspect="1"/>
          </p:cNvPicPr>
          <p:nvPr/>
        </p:nvPicPr>
        <p:blipFill>
          <a:blip r:embed="rId4"/>
          <a:stretch>
            <a:fillRect/>
          </a:stretch>
        </p:blipFill>
        <p:spPr>
          <a:xfrm>
            <a:off x="4037615" y="1356360"/>
            <a:ext cx="4056811" cy="3916680"/>
          </a:xfrm>
          <a:prstGeom prst="rect">
            <a:avLst/>
          </a:prstGeom>
        </p:spPr>
      </p:pic>
      <p:pic>
        <p:nvPicPr>
          <p:cNvPr id="10" name="Picture 9">
            <a:extLst>
              <a:ext uri="{FF2B5EF4-FFF2-40B4-BE49-F238E27FC236}">
                <a16:creationId xmlns:a16="http://schemas.microsoft.com/office/drawing/2014/main" id="{3F5DE857-4771-444E-A7A5-00532FE8654D}"/>
              </a:ext>
            </a:extLst>
          </p:cNvPr>
          <p:cNvPicPr>
            <a:picLocks noChangeAspect="1"/>
          </p:cNvPicPr>
          <p:nvPr/>
        </p:nvPicPr>
        <p:blipFill>
          <a:blip r:embed="rId5"/>
          <a:stretch>
            <a:fillRect/>
          </a:stretch>
        </p:blipFill>
        <p:spPr>
          <a:xfrm>
            <a:off x="7964803" y="1356360"/>
            <a:ext cx="4056812" cy="3916680"/>
          </a:xfrm>
          <a:prstGeom prst="rect">
            <a:avLst/>
          </a:prstGeom>
        </p:spPr>
      </p:pic>
      <p:sp>
        <p:nvSpPr>
          <p:cNvPr id="11" name="Rectangle 10">
            <a:extLst>
              <a:ext uri="{FF2B5EF4-FFF2-40B4-BE49-F238E27FC236}">
                <a16:creationId xmlns:a16="http://schemas.microsoft.com/office/drawing/2014/main" id="{106AAA22-311A-7B48-89A7-5AAB5D38CB19}"/>
              </a:ext>
            </a:extLst>
          </p:cNvPr>
          <p:cNvSpPr/>
          <p:nvPr/>
        </p:nvSpPr>
        <p:spPr>
          <a:xfrm>
            <a:off x="283861" y="363891"/>
            <a:ext cx="11564321" cy="677108"/>
          </a:xfrm>
          <a:prstGeom prst="rect">
            <a:avLst/>
          </a:prstGeom>
        </p:spPr>
        <p:txBody>
          <a:bodyPr wrap="none">
            <a:spAutoFit/>
          </a:bodyPr>
          <a:lstStyle/>
          <a:p>
            <a:pPr algn="ctr"/>
            <a:r>
              <a:rPr lang="en-US" sz="3800" dirty="0">
                <a:latin typeface="Times" pitchFamily="2" charset="0"/>
              </a:rPr>
              <a:t>100x100 Plotted Paths with Varying Numbers of Particles</a:t>
            </a:r>
          </a:p>
        </p:txBody>
      </p:sp>
      <p:sp>
        <p:nvSpPr>
          <p:cNvPr id="12" name="TextBox 11">
            <a:extLst>
              <a:ext uri="{FF2B5EF4-FFF2-40B4-BE49-F238E27FC236}">
                <a16:creationId xmlns:a16="http://schemas.microsoft.com/office/drawing/2014/main" id="{8C7CC57B-7172-1048-8780-3491BE48743A}"/>
              </a:ext>
            </a:extLst>
          </p:cNvPr>
          <p:cNvSpPr txBox="1"/>
          <p:nvPr/>
        </p:nvSpPr>
        <p:spPr>
          <a:xfrm>
            <a:off x="3718560" y="5273040"/>
            <a:ext cx="7168896" cy="369332"/>
          </a:xfrm>
          <a:prstGeom prst="rect">
            <a:avLst/>
          </a:prstGeom>
          <a:noFill/>
        </p:spPr>
        <p:txBody>
          <a:bodyPr wrap="square" rtlCol="0">
            <a:spAutoFit/>
          </a:bodyPr>
          <a:lstStyle/>
          <a:p>
            <a:r>
              <a:rPr lang="en-US" dirty="0">
                <a:latin typeface="Times" pitchFamily="2" charset="0"/>
              </a:rPr>
              <a:t>Figure 4: a) 1 particle b) 5 particles c) 10 particles</a:t>
            </a:r>
          </a:p>
        </p:txBody>
      </p:sp>
      <p:sp>
        <p:nvSpPr>
          <p:cNvPr id="13" name="TextBox 12">
            <a:extLst>
              <a:ext uri="{FF2B5EF4-FFF2-40B4-BE49-F238E27FC236}">
                <a16:creationId xmlns:a16="http://schemas.microsoft.com/office/drawing/2014/main" id="{C9CAD9E0-01FC-0A40-9159-8099C477A9BC}"/>
              </a:ext>
            </a:extLst>
          </p:cNvPr>
          <p:cNvSpPr txBox="1"/>
          <p:nvPr/>
        </p:nvSpPr>
        <p:spPr>
          <a:xfrm>
            <a:off x="240050" y="1264041"/>
            <a:ext cx="196396" cy="369332"/>
          </a:xfrm>
          <a:prstGeom prst="rect">
            <a:avLst/>
          </a:prstGeom>
          <a:noFill/>
        </p:spPr>
        <p:txBody>
          <a:bodyPr wrap="square" rtlCol="0">
            <a:spAutoFit/>
          </a:bodyPr>
          <a:lstStyle/>
          <a:p>
            <a:r>
              <a:rPr lang="en-US" dirty="0"/>
              <a:t>a</a:t>
            </a:r>
          </a:p>
        </p:txBody>
      </p:sp>
      <p:sp>
        <p:nvSpPr>
          <p:cNvPr id="14" name="TextBox 13">
            <a:extLst>
              <a:ext uri="{FF2B5EF4-FFF2-40B4-BE49-F238E27FC236}">
                <a16:creationId xmlns:a16="http://schemas.microsoft.com/office/drawing/2014/main" id="{D044D5DB-65D4-2B46-A2AF-76DD5ABB7CEB}"/>
              </a:ext>
            </a:extLst>
          </p:cNvPr>
          <p:cNvSpPr txBox="1"/>
          <p:nvPr/>
        </p:nvSpPr>
        <p:spPr>
          <a:xfrm>
            <a:off x="4167238" y="1322832"/>
            <a:ext cx="196396" cy="369332"/>
          </a:xfrm>
          <a:prstGeom prst="rect">
            <a:avLst/>
          </a:prstGeom>
          <a:noFill/>
        </p:spPr>
        <p:txBody>
          <a:bodyPr wrap="square" rtlCol="0">
            <a:spAutoFit/>
          </a:bodyPr>
          <a:lstStyle/>
          <a:p>
            <a:r>
              <a:rPr lang="en-US" dirty="0"/>
              <a:t>b</a:t>
            </a:r>
          </a:p>
        </p:txBody>
      </p:sp>
      <p:sp>
        <p:nvSpPr>
          <p:cNvPr id="15" name="TextBox 14">
            <a:extLst>
              <a:ext uri="{FF2B5EF4-FFF2-40B4-BE49-F238E27FC236}">
                <a16:creationId xmlns:a16="http://schemas.microsoft.com/office/drawing/2014/main" id="{FB718769-5B39-5D44-B647-DC76D25E67AD}"/>
              </a:ext>
            </a:extLst>
          </p:cNvPr>
          <p:cNvSpPr txBox="1"/>
          <p:nvPr/>
        </p:nvSpPr>
        <p:spPr>
          <a:xfrm>
            <a:off x="8094426" y="1306330"/>
            <a:ext cx="196396" cy="369332"/>
          </a:xfrm>
          <a:prstGeom prst="rect">
            <a:avLst/>
          </a:prstGeom>
          <a:noFill/>
        </p:spPr>
        <p:txBody>
          <a:bodyPr wrap="square" rtlCol="0">
            <a:spAutoFit/>
          </a:bodyPr>
          <a:lstStyle/>
          <a:p>
            <a:r>
              <a:rPr lang="en-US" dirty="0"/>
              <a:t>c</a:t>
            </a:r>
          </a:p>
        </p:txBody>
      </p:sp>
      <p:sp>
        <p:nvSpPr>
          <p:cNvPr id="16" name="Rectangle 15">
            <a:extLst>
              <a:ext uri="{FF2B5EF4-FFF2-40B4-BE49-F238E27FC236}">
                <a16:creationId xmlns:a16="http://schemas.microsoft.com/office/drawing/2014/main" id="{31E9BF8F-7513-424F-A105-552091538A99}"/>
              </a:ext>
            </a:extLst>
          </p:cNvPr>
          <p:cNvSpPr/>
          <p:nvPr/>
        </p:nvSpPr>
        <p:spPr>
          <a:xfrm>
            <a:off x="2974848" y="5946571"/>
            <a:ext cx="7193280" cy="369332"/>
          </a:xfrm>
          <a:prstGeom prst="rect">
            <a:avLst/>
          </a:prstGeom>
        </p:spPr>
        <p:txBody>
          <a:bodyPr wrap="square">
            <a:spAutoFit/>
          </a:bodyPr>
          <a:lstStyle/>
          <a:p>
            <a:r>
              <a:rPr lang="en-US" dirty="0">
                <a:latin typeface="Times" pitchFamily="2" charset="0"/>
              </a:rPr>
              <a:t>These outputs are on a grid ranging between: (</a:t>
            </a:r>
            <a:r>
              <a:rPr lang="en-US" dirty="0" err="1">
                <a:latin typeface="Times" pitchFamily="2" charset="0"/>
              </a:rPr>
              <a:t>x,y</a:t>
            </a:r>
            <a:r>
              <a:rPr lang="en-US" dirty="0">
                <a:latin typeface="Times" pitchFamily="2" charset="0"/>
              </a:rPr>
              <a:t>)=([-50,50],[-50,50])</a:t>
            </a:r>
            <a:endParaRPr lang="en-US" dirty="0"/>
          </a:p>
        </p:txBody>
      </p:sp>
    </p:spTree>
    <p:extLst>
      <p:ext uri="{BB962C8B-B14F-4D97-AF65-F5344CB8AC3E}">
        <p14:creationId xmlns:p14="http://schemas.microsoft.com/office/powerpoint/2010/main" val="4793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4E54E3F-0D92-8343-8E14-1E8216826527}"/>
              </a:ext>
            </a:extLst>
          </p:cNvPr>
          <p:cNvPicPr>
            <a:picLocks noGrp="1" noChangeAspect="1"/>
          </p:cNvPicPr>
          <p:nvPr>
            <p:ph idx="1"/>
          </p:nvPr>
        </p:nvPicPr>
        <p:blipFill>
          <a:blip r:embed="rId3"/>
          <a:stretch>
            <a:fillRect/>
          </a:stretch>
        </p:blipFill>
        <p:spPr>
          <a:xfrm>
            <a:off x="0" y="1357398"/>
            <a:ext cx="4138863" cy="3975300"/>
          </a:xfrm>
        </p:spPr>
      </p:pic>
      <p:pic>
        <p:nvPicPr>
          <p:cNvPr id="8" name="Picture 7">
            <a:extLst>
              <a:ext uri="{FF2B5EF4-FFF2-40B4-BE49-F238E27FC236}">
                <a16:creationId xmlns:a16="http://schemas.microsoft.com/office/drawing/2014/main" id="{3B05C720-23AD-724A-B938-F0054E714326}"/>
              </a:ext>
            </a:extLst>
          </p:cNvPr>
          <p:cNvPicPr>
            <a:picLocks noChangeAspect="1"/>
          </p:cNvPicPr>
          <p:nvPr/>
        </p:nvPicPr>
        <p:blipFill>
          <a:blip r:embed="rId4"/>
          <a:stretch>
            <a:fillRect/>
          </a:stretch>
        </p:blipFill>
        <p:spPr>
          <a:xfrm>
            <a:off x="3968368" y="1357398"/>
            <a:ext cx="4138863" cy="3975300"/>
          </a:xfrm>
          <a:prstGeom prst="rect">
            <a:avLst/>
          </a:prstGeom>
        </p:spPr>
      </p:pic>
      <p:pic>
        <p:nvPicPr>
          <p:cNvPr id="10" name="Picture 9">
            <a:extLst>
              <a:ext uri="{FF2B5EF4-FFF2-40B4-BE49-F238E27FC236}">
                <a16:creationId xmlns:a16="http://schemas.microsoft.com/office/drawing/2014/main" id="{6124D642-3130-C74E-959F-30DD1F2C601E}"/>
              </a:ext>
            </a:extLst>
          </p:cNvPr>
          <p:cNvPicPr>
            <a:picLocks noChangeAspect="1"/>
          </p:cNvPicPr>
          <p:nvPr/>
        </p:nvPicPr>
        <p:blipFill>
          <a:blip r:embed="rId5"/>
          <a:stretch>
            <a:fillRect/>
          </a:stretch>
        </p:blipFill>
        <p:spPr>
          <a:xfrm>
            <a:off x="7936736" y="1357398"/>
            <a:ext cx="4138863" cy="3975300"/>
          </a:xfrm>
          <a:prstGeom prst="rect">
            <a:avLst/>
          </a:prstGeom>
        </p:spPr>
      </p:pic>
      <p:sp>
        <p:nvSpPr>
          <p:cNvPr id="11" name="Rectangle 10">
            <a:extLst>
              <a:ext uri="{FF2B5EF4-FFF2-40B4-BE49-F238E27FC236}">
                <a16:creationId xmlns:a16="http://schemas.microsoft.com/office/drawing/2014/main" id="{C88E27CA-6819-744E-8CD1-3C50BFD8510D}"/>
              </a:ext>
            </a:extLst>
          </p:cNvPr>
          <p:cNvSpPr/>
          <p:nvPr/>
        </p:nvSpPr>
        <p:spPr>
          <a:xfrm>
            <a:off x="339925" y="501134"/>
            <a:ext cx="11395748" cy="769441"/>
          </a:xfrm>
          <a:prstGeom prst="rect">
            <a:avLst/>
          </a:prstGeom>
        </p:spPr>
        <p:txBody>
          <a:bodyPr wrap="none">
            <a:spAutoFit/>
          </a:bodyPr>
          <a:lstStyle/>
          <a:p>
            <a:pPr algn="ctr"/>
            <a:r>
              <a:rPr lang="en-US" sz="4400" dirty="0">
                <a:latin typeface="Times" pitchFamily="2" charset="0"/>
              </a:rPr>
              <a:t>100x100 Plots with Varying Numbers of Particles</a:t>
            </a:r>
          </a:p>
        </p:txBody>
      </p:sp>
      <p:sp>
        <p:nvSpPr>
          <p:cNvPr id="12" name="Rectangle 11">
            <a:extLst>
              <a:ext uri="{FF2B5EF4-FFF2-40B4-BE49-F238E27FC236}">
                <a16:creationId xmlns:a16="http://schemas.microsoft.com/office/drawing/2014/main" id="{C83D13BC-374D-1B49-9C64-BAD65C54AE57}"/>
              </a:ext>
            </a:extLst>
          </p:cNvPr>
          <p:cNvSpPr/>
          <p:nvPr/>
        </p:nvSpPr>
        <p:spPr>
          <a:xfrm>
            <a:off x="719676" y="5419521"/>
            <a:ext cx="10636245" cy="369332"/>
          </a:xfrm>
          <a:prstGeom prst="rect">
            <a:avLst/>
          </a:prstGeom>
        </p:spPr>
        <p:txBody>
          <a:bodyPr wrap="none">
            <a:spAutoFit/>
          </a:bodyPr>
          <a:lstStyle/>
          <a:p>
            <a:r>
              <a:rPr lang="en-US" dirty="0">
                <a:latin typeface="Times" pitchFamily="2" charset="0"/>
              </a:rPr>
              <a:t>Figure 5: a) 2400 particles and 10,000 steps b) 2400 particles and 30,000 steps c) 4800 particles and 30,000 steps</a:t>
            </a:r>
          </a:p>
        </p:txBody>
      </p:sp>
      <p:sp>
        <p:nvSpPr>
          <p:cNvPr id="13" name="Rectangle 12">
            <a:extLst>
              <a:ext uri="{FF2B5EF4-FFF2-40B4-BE49-F238E27FC236}">
                <a16:creationId xmlns:a16="http://schemas.microsoft.com/office/drawing/2014/main" id="{FEA5A116-A1DB-AB49-8F1B-14D97CAFF1C0}"/>
              </a:ext>
            </a:extLst>
          </p:cNvPr>
          <p:cNvSpPr/>
          <p:nvPr/>
        </p:nvSpPr>
        <p:spPr>
          <a:xfrm>
            <a:off x="2380198" y="6007531"/>
            <a:ext cx="7315200" cy="369332"/>
          </a:xfrm>
          <a:prstGeom prst="rect">
            <a:avLst/>
          </a:prstGeom>
        </p:spPr>
        <p:txBody>
          <a:bodyPr wrap="square">
            <a:spAutoFit/>
          </a:bodyPr>
          <a:lstStyle/>
          <a:p>
            <a:r>
              <a:rPr lang="en-US" dirty="0">
                <a:latin typeface="Times" pitchFamily="2" charset="0"/>
              </a:rPr>
              <a:t>These outputs are on a grid ranging between: (</a:t>
            </a:r>
            <a:r>
              <a:rPr lang="en-US" dirty="0" err="1">
                <a:latin typeface="Times" pitchFamily="2" charset="0"/>
              </a:rPr>
              <a:t>x,y</a:t>
            </a:r>
            <a:r>
              <a:rPr lang="en-US" dirty="0">
                <a:latin typeface="Times" pitchFamily="2" charset="0"/>
              </a:rPr>
              <a:t>)=([-100,100],[-100,100])</a:t>
            </a:r>
            <a:endParaRPr lang="en-US" dirty="0"/>
          </a:p>
        </p:txBody>
      </p:sp>
    </p:spTree>
    <p:extLst>
      <p:ext uri="{BB962C8B-B14F-4D97-AF65-F5344CB8AC3E}">
        <p14:creationId xmlns:p14="http://schemas.microsoft.com/office/powerpoint/2010/main" val="90894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3CAF-9156-5740-98B8-906881B6BDC4}"/>
              </a:ext>
            </a:extLst>
          </p:cNvPr>
          <p:cNvSpPr>
            <a:spLocks noGrp="1"/>
          </p:cNvSpPr>
          <p:nvPr>
            <p:ph type="title"/>
          </p:nvPr>
        </p:nvSpPr>
        <p:spPr/>
        <p:txBody>
          <a:bodyPr/>
          <a:lstStyle/>
          <a:p>
            <a:pPr algn="ctr"/>
            <a:r>
              <a:rPr lang="en-US" dirty="0">
                <a:latin typeface="Times" pitchFamily="2" charset="0"/>
              </a:rPr>
              <a:t>Animation</a:t>
            </a:r>
          </a:p>
        </p:txBody>
      </p:sp>
      <p:pic>
        <p:nvPicPr>
          <p:cNvPr id="4" name="Screen Recording 2020-04-02 at 10.03.31 PM.mov">
            <a:hlinkClick r:id="" action="ppaction://media"/>
            <a:extLst>
              <a:ext uri="{FF2B5EF4-FFF2-40B4-BE49-F238E27FC236}">
                <a16:creationId xmlns:a16="http://schemas.microsoft.com/office/drawing/2014/main" id="{E4AAB4E6-826D-EA4A-ADBD-AFE9C11FDE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44131" y="1477328"/>
            <a:ext cx="4503737" cy="4351338"/>
          </a:xfrm>
        </p:spPr>
      </p:pic>
      <p:sp>
        <p:nvSpPr>
          <p:cNvPr id="5" name="Rectangle 4">
            <a:extLst>
              <a:ext uri="{FF2B5EF4-FFF2-40B4-BE49-F238E27FC236}">
                <a16:creationId xmlns:a16="http://schemas.microsoft.com/office/drawing/2014/main" id="{A2651DFA-E3B9-F845-844F-33E94CBDB96B}"/>
              </a:ext>
            </a:extLst>
          </p:cNvPr>
          <p:cNvSpPr/>
          <p:nvPr/>
        </p:nvSpPr>
        <p:spPr>
          <a:xfrm>
            <a:off x="3133088" y="6488668"/>
            <a:ext cx="6141618" cy="369332"/>
          </a:xfrm>
          <a:prstGeom prst="rect">
            <a:avLst/>
          </a:prstGeom>
        </p:spPr>
        <p:txBody>
          <a:bodyPr wrap="none">
            <a:spAutoFit/>
          </a:bodyPr>
          <a:lstStyle/>
          <a:p>
            <a:r>
              <a:rPr lang="en-US" dirty="0">
                <a:latin typeface="Times" pitchFamily="2" charset="0"/>
              </a:rPr>
              <a:t>Figure 5: Animation of a single Particle sticking on a 20x20 grid</a:t>
            </a:r>
            <a:endParaRPr lang="en-US" dirty="0"/>
          </a:p>
        </p:txBody>
      </p:sp>
    </p:spTree>
    <p:extLst>
      <p:ext uri="{BB962C8B-B14F-4D97-AF65-F5344CB8AC3E}">
        <p14:creationId xmlns:p14="http://schemas.microsoft.com/office/powerpoint/2010/main" val="38640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A5F78-8B84-AE42-98D0-806787ECF9ED}"/>
              </a:ext>
            </a:extLst>
          </p:cNvPr>
          <p:cNvPicPr>
            <a:picLocks noChangeAspect="1"/>
          </p:cNvPicPr>
          <p:nvPr/>
        </p:nvPicPr>
        <p:blipFill>
          <a:blip r:embed="rId3"/>
          <a:stretch>
            <a:fillRect/>
          </a:stretch>
        </p:blipFill>
        <p:spPr>
          <a:xfrm>
            <a:off x="220648" y="1625051"/>
            <a:ext cx="3315636" cy="3706043"/>
          </a:xfrm>
          <a:prstGeom prst="rect">
            <a:avLst/>
          </a:prstGeom>
        </p:spPr>
      </p:pic>
      <p:pic>
        <p:nvPicPr>
          <p:cNvPr id="7" name="Picture 6">
            <a:extLst>
              <a:ext uri="{FF2B5EF4-FFF2-40B4-BE49-F238E27FC236}">
                <a16:creationId xmlns:a16="http://schemas.microsoft.com/office/drawing/2014/main" id="{92EFBFBD-0F20-BF43-9477-136BCCBFCCDF}"/>
              </a:ext>
            </a:extLst>
          </p:cNvPr>
          <p:cNvPicPr>
            <a:picLocks noChangeAspect="1"/>
          </p:cNvPicPr>
          <p:nvPr/>
        </p:nvPicPr>
        <p:blipFill>
          <a:blip r:embed="rId4"/>
          <a:stretch>
            <a:fillRect/>
          </a:stretch>
        </p:blipFill>
        <p:spPr>
          <a:xfrm>
            <a:off x="7599878" y="1625051"/>
            <a:ext cx="4321705" cy="3706043"/>
          </a:xfrm>
          <a:prstGeom prst="rect">
            <a:avLst/>
          </a:prstGeom>
        </p:spPr>
      </p:pic>
      <p:pic>
        <p:nvPicPr>
          <p:cNvPr id="9" name="Picture 8">
            <a:extLst>
              <a:ext uri="{FF2B5EF4-FFF2-40B4-BE49-F238E27FC236}">
                <a16:creationId xmlns:a16="http://schemas.microsoft.com/office/drawing/2014/main" id="{6468A55F-4E24-514F-B0BB-3480CCFABC34}"/>
              </a:ext>
            </a:extLst>
          </p:cNvPr>
          <p:cNvPicPr>
            <a:picLocks noChangeAspect="1"/>
          </p:cNvPicPr>
          <p:nvPr/>
        </p:nvPicPr>
        <p:blipFill>
          <a:blip r:embed="rId5"/>
          <a:stretch>
            <a:fillRect/>
          </a:stretch>
        </p:blipFill>
        <p:spPr>
          <a:xfrm>
            <a:off x="3536285" y="1625051"/>
            <a:ext cx="4063594" cy="3706043"/>
          </a:xfrm>
          <a:prstGeom prst="rect">
            <a:avLst/>
          </a:prstGeom>
        </p:spPr>
      </p:pic>
    </p:spTree>
    <p:extLst>
      <p:ext uri="{BB962C8B-B14F-4D97-AF65-F5344CB8AC3E}">
        <p14:creationId xmlns:p14="http://schemas.microsoft.com/office/powerpoint/2010/main" val="4265293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9D02-9647-584E-97AE-CC018BF8EE08}"/>
              </a:ext>
            </a:extLst>
          </p:cNvPr>
          <p:cNvSpPr>
            <a:spLocks noGrp="1"/>
          </p:cNvSpPr>
          <p:nvPr>
            <p:ph type="title"/>
          </p:nvPr>
        </p:nvSpPr>
        <p:spPr/>
        <p:txBody>
          <a:bodyPr/>
          <a:lstStyle/>
          <a:p>
            <a:pPr algn="ctr"/>
            <a:r>
              <a:rPr lang="en-US" dirty="0">
                <a:latin typeface="Times" pitchFamily="2" charset="0"/>
              </a:rPr>
              <a:t>Next Steps</a:t>
            </a:r>
          </a:p>
        </p:txBody>
      </p:sp>
      <p:sp>
        <p:nvSpPr>
          <p:cNvPr id="3" name="Content Placeholder 2">
            <a:extLst>
              <a:ext uri="{FF2B5EF4-FFF2-40B4-BE49-F238E27FC236}">
                <a16:creationId xmlns:a16="http://schemas.microsoft.com/office/drawing/2014/main" id="{4FA8ACCB-8A99-724F-9353-1E738BBF520D}"/>
              </a:ext>
            </a:extLst>
          </p:cNvPr>
          <p:cNvSpPr>
            <a:spLocks noGrp="1"/>
          </p:cNvSpPr>
          <p:nvPr>
            <p:ph idx="1"/>
          </p:nvPr>
        </p:nvSpPr>
        <p:spPr/>
        <p:txBody>
          <a:bodyPr/>
          <a:lstStyle/>
          <a:p>
            <a:r>
              <a:rPr lang="en-US" dirty="0">
                <a:latin typeface="Times" pitchFamily="2" charset="0"/>
              </a:rPr>
              <a:t>Decrease computation time</a:t>
            </a:r>
          </a:p>
          <a:p>
            <a:r>
              <a:rPr lang="en-US" dirty="0">
                <a:latin typeface="Times" pitchFamily="2" charset="0"/>
              </a:rPr>
              <a:t>Convert program to a while loop</a:t>
            </a:r>
          </a:p>
          <a:p>
            <a:r>
              <a:rPr lang="en-US" dirty="0">
                <a:latin typeface="Times" pitchFamily="2" charset="0"/>
              </a:rPr>
              <a:t>Different geometry of attractor</a:t>
            </a:r>
          </a:p>
          <a:p>
            <a:r>
              <a:rPr lang="en-US" dirty="0">
                <a:latin typeface="Times" pitchFamily="2" charset="0"/>
              </a:rPr>
              <a:t>A full simulation of an outputted plot</a:t>
            </a:r>
          </a:p>
          <a:p>
            <a:r>
              <a:rPr lang="en-US" dirty="0">
                <a:latin typeface="Times" pitchFamily="2" charset="0"/>
              </a:rPr>
              <a:t>3D geometry</a:t>
            </a:r>
          </a:p>
        </p:txBody>
      </p:sp>
    </p:spTree>
    <p:extLst>
      <p:ext uri="{BB962C8B-B14F-4D97-AF65-F5344CB8AC3E}">
        <p14:creationId xmlns:p14="http://schemas.microsoft.com/office/powerpoint/2010/main" val="263719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0AF8-35E4-A54B-8177-4215A36AF936}"/>
              </a:ext>
            </a:extLst>
          </p:cNvPr>
          <p:cNvSpPr>
            <a:spLocks noGrp="1"/>
          </p:cNvSpPr>
          <p:nvPr>
            <p:ph type="title"/>
          </p:nvPr>
        </p:nvSpPr>
        <p:spPr/>
        <p:txBody>
          <a:bodyPr/>
          <a:lstStyle/>
          <a:p>
            <a:pPr algn="ctr"/>
            <a:r>
              <a:rPr lang="en-US" dirty="0">
                <a:latin typeface="Times" pitchFamily="2" charset="0"/>
              </a:rPr>
              <a:t>Conclusion</a:t>
            </a:r>
          </a:p>
        </p:txBody>
      </p:sp>
      <p:sp>
        <p:nvSpPr>
          <p:cNvPr id="3" name="Content Placeholder 2">
            <a:extLst>
              <a:ext uri="{FF2B5EF4-FFF2-40B4-BE49-F238E27FC236}">
                <a16:creationId xmlns:a16="http://schemas.microsoft.com/office/drawing/2014/main" id="{83E5DAF1-5570-EA4E-82B2-6A9A57D18431}"/>
              </a:ext>
            </a:extLst>
          </p:cNvPr>
          <p:cNvSpPr>
            <a:spLocks noGrp="1"/>
          </p:cNvSpPr>
          <p:nvPr>
            <p:ph idx="1"/>
          </p:nvPr>
        </p:nvSpPr>
        <p:spPr/>
        <p:txBody>
          <a:bodyPr/>
          <a:lstStyle/>
          <a:p>
            <a:r>
              <a:rPr lang="en-US" dirty="0"/>
              <a:t>DLA has many different applications</a:t>
            </a:r>
          </a:p>
          <a:p>
            <a:r>
              <a:rPr lang="en-US" dirty="0"/>
              <a:t>Creating a fast program is not easy</a:t>
            </a:r>
          </a:p>
          <a:p>
            <a:r>
              <a:rPr lang="en-US" dirty="0"/>
              <a:t>Excited to see more applications!</a:t>
            </a:r>
          </a:p>
        </p:txBody>
      </p:sp>
    </p:spTree>
    <p:extLst>
      <p:ext uri="{BB962C8B-B14F-4D97-AF65-F5344CB8AC3E}">
        <p14:creationId xmlns:p14="http://schemas.microsoft.com/office/powerpoint/2010/main" val="2352531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81318-F3D6-0A41-91BB-8A2C27568EE4}"/>
              </a:ext>
            </a:extLst>
          </p:cNvPr>
          <p:cNvPicPr>
            <a:picLocks noChangeAspect="1"/>
          </p:cNvPicPr>
          <p:nvPr/>
        </p:nvPicPr>
        <p:blipFill rotWithShape="1">
          <a:blip r:embed="rId2">
            <a:alphaModFix amt="30000"/>
          </a:blip>
          <a:srcRect l="7666" t="5191" r="4847" b="6347"/>
          <a:stretch/>
        </p:blipFill>
        <p:spPr>
          <a:xfrm>
            <a:off x="0" y="4763"/>
            <a:ext cx="12192000" cy="6874464"/>
          </a:xfrm>
          <a:prstGeom prst="rect">
            <a:avLst/>
          </a:prstGeom>
        </p:spPr>
      </p:pic>
      <p:sp>
        <p:nvSpPr>
          <p:cNvPr id="2" name="Title 1">
            <a:extLst>
              <a:ext uri="{FF2B5EF4-FFF2-40B4-BE49-F238E27FC236}">
                <a16:creationId xmlns:a16="http://schemas.microsoft.com/office/drawing/2014/main" id="{4D7E4FD0-5386-E146-906D-6055F4F067D8}"/>
              </a:ext>
            </a:extLst>
          </p:cNvPr>
          <p:cNvSpPr>
            <a:spLocks noGrp="1"/>
          </p:cNvSpPr>
          <p:nvPr>
            <p:ph type="title"/>
          </p:nvPr>
        </p:nvSpPr>
        <p:spPr>
          <a:xfrm>
            <a:off x="4718198" y="2555432"/>
            <a:ext cx="3053316" cy="1325563"/>
          </a:xfrm>
        </p:spPr>
        <p:txBody>
          <a:bodyPr>
            <a:normAutofit fontScale="90000"/>
          </a:bodyPr>
          <a:lstStyle/>
          <a:p>
            <a:r>
              <a:rPr lang="en-US" b="1" dirty="0">
                <a:latin typeface="Times" pitchFamily="2" charset="0"/>
              </a:rPr>
              <a:t>Thank You!</a:t>
            </a:r>
            <a:br>
              <a:rPr lang="en-US" b="1" dirty="0">
                <a:latin typeface="Times" pitchFamily="2" charset="0"/>
              </a:rPr>
            </a:br>
            <a:br>
              <a:rPr lang="en-US" b="1" dirty="0">
                <a:latin typeface="Times" pitchFamily="2" charset="0"/>
              </a:rPr>
            </a:br>
            <a:r>
              <a:rPr lang="en-US" b="1" dirty="0">
                <a:latin typeface="Times" pitchFamily="2" charset="0"/>
              </a:rPr>
              <a:t>Questions?</a:t>
            </a:r>
          </a:p>
        </p:txBody>
      </p:sp>
    </p:spTree>
    <p:extLst>
      <p:ext uri="{BB962C8B-B14F-4D97-AF65-F5344CB8AC3E}">
        <p14:creationId xmlns:p14="http://schemas.microsoft.com/office/powerpoint/2010/main" val="156167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1F02-78A0-2245-87DF-4986723CA775}"/>
              </a:ext>
            </a:extLst>
          </p:cNvPr>
          <p:cNvSpPr>
            <a:spLocks noGrp="1"/>
          </p:cNvSpPr>
          <p:nvPr>
            <p:ph type="title"/>
          </p:nvPr>
        </p:nvSpPr>
        <p:spPr>
          <a:xfrm>
            <a:off x="85884" y="395622"/>
            <a:ext cx="11905010" cy="1069975"/>
          </a:xfrm>
        </p:spPr>
        <p:txBody>
          <a:bodyPr>
            <a:noAutofit/>
          </a:bodyPr>
          <a:lstStyle/>
          <a:p>
            <a:pPr algn="ctr"/>
            <a:r>
              <a:rPr lang="en-US" sz="4400" dirty="0">
                <a:latin typeface="Times" pitchFamily="2" charset="0"/>
              </a:rPr>
              <a:t>What is Diffusion Limited Aggregation (DLA)?</a:t>
            </a:r>
          </a:p>
        </p:txBody>
      </p:sp>
      <p:pic>
        <p:nvPicPr>
          <p:cNvPr id="6" name="Content Placeholder 5">
            <a:extLst>
              <a:ext uri="{FF2B5EF4-FFF2-40B4-BE49-F238E27FC236}">
                <a16:creationId xmlns:a16="http://schemas.microsoft.com/office/drawing/2014/main" id="{EB5BED72-BA9B-B146-80C5-F6F82EE16144}"/>
              </a:ext>
            </a:extLst>
          </p:cNvPr>
          <p:cNvPicPr>
            <a:picLocks noGrp="1" noChangeAspect="1"/>
          </p:cNvPicPr>
          <p:nvPr>
            <p:ph idx="1"/>
          </p:nvPr>
        </p:nvPicPr>
        <p:blipFill>
          <a:blip r:embed="rId3"/>
          <a:stretch>
            <a:fillRect/>
          </a:stretch>
        </p:blipFill>
        <p:spPr>
          <a:xfrm>
            <a:off x="7180842" y="2543362"/>
            <a:ext cx="2473517" cy="2470426"/>
          </a:xfrm>
        </p:spPr>
      </p:pic>
      <p:sp>
        <p:nvSpPr>
          <p:cNvPr id="4" name="Text Placeholder 3">
            <a:extLst>
              <a:ext uri="{FF2B5EF4-FFF2-40B4-BE49-F238E27FC236}">
                <a16:creationId xmlns:a16="http://schemas.microsoft.com/office/drawing/2014/main" id="{939E467D-941C-8A4C-95B6-6BC0C4742AAB}"/>
              </a:ext>
            </a:extLst>
          </p:cNvPr>
          <p:cNvSpPr>
            <a:spLocks noGrp="1"/>
          </p:cNvSpPr>
          <p:nvPr>
            <p:ph type="body" sz="half" idx="2"/>
          </p:nvPr>
        </p:nvSpPr>
        <p:spPr>
          <a:xfrm>
            <a:off x="778827" y="2237419"/>
            <a:ext cx="3932237" cy="3303591"/>
          </a:xfrm>
        </p:spPr>
        <p:txBody>
          <a:bodyPr>
            <a:normAutofit fontScale="92500" lnSpcReduction="10000"/>
          </a:bodyPr>
          <a:lstStyle/>
          <a:p>
            <a:pPr>
              <a:lnSpc>
                <a:spcPct val="100000"/>
              </a:lnSpc>
            </a:pPr>
            <a:r>
              <a:rPr lang="en-US" sz="2000" u="sng" dirty="0">
                <a:latin typeface="Times" pitchFamily="2" charset="0"/>
              </a:rPr>
              <a:t>Process:</a:t>
            </a:r>
          </a:p>
          <a:p>
            <a:pPr marL="342900" indent="-342900">
              <a:lnSpc>
                <a:spcPct val="100000"/>
              </a:lnSpc>
              <a:buFont typeface="+mj-lt"/>
              <a:buAutoNum type="arabicPeriod"/>
            </a:pPr>
            <a:r>
              <a:rPr lang="en-US" sz="2000" dirty="0">
                <a:latin typeface="Times" pitchFamily="2" charset="0"/>
              </a:rPr>
              <a:t>Randomly deposited molecules</a:t>
            </a:r>
          </a:p>
          <a:p>
            <a:pPr marL="342900" indent="-342900">
              <a:lnSpc>
                <a:spcPct val="100000"/>
              </a:lnSpc>
              <a:buFont typeface="+mj-lt"/>
              <a:buAutoNum type="arabicPeriod"/>
            </a:pPr>
            <a:r>
              <a:rPr lang="en-US" sz="2000" dirty="0">
                <a:latin typeface="Times" pitchFamily="2" charset="0"/>
              </a:rPr>
              <a:t>Molecules randomly walk in space</a:t>
            </a:r>
          </a:p>
          <a:p>
            <a:pPr marL="342900" indent="-342900">
              <a:lnSpc>
                <a:spcPct val="100000"/>
              </a:lnSpc>
              <a:buFont typeface="+mj-lt"/>
              <a:buAutoNum type="arabicPeriod"/>
            </a:pPr>
            <a:r>
              <a:rPr lang="en-US" sz="2000" dirty="0">
                <a:latin typeface="Times" pitchFamily="2" charset="0"/>
              </a:rPr>
              <a:t>Molecule randomly walking stick to other stuck molecules</a:t>
            </a:r>
          </a:p>
          <a:p>
            <a:pPr>
              <a:lnSpc>
                <a:spcPct val="100000"/>
              </a:lnSpc>
            </a:pPr>
            <a:r>
              <a:rPr lang="en-US" sz="2000" u="sng" dirty="0">
                <a:latin typeface="Times" pitchFamily="2" charset="0"/>
              </a:rPr>
              <a:t>Includes:</a:t>
            </a:r>
          </a:p>
          <a:p>
            <a:pPr marL="285750" indent="-285750">
              <a:lnSpc>
                <a:spcPct val="100000"/>
              </a:lnSpc>
              <a:buFont typeface="Arial" panose="020B0604020202020204" pitchFamily="34" charset="0"/>
              <a:buChar char="•"/>
            </a:pPr>
            <a:r>
              <a:rPr lang="en-US" sz="2000" dirty="0">
                <a:latin typeface="Times" pitchFamily="2" charset="0"/>
              </a:rPr>
              <a:t>Different geometries of attractors</a:t>
            </a:r>
          </a:p>
          <a:p>
            <a:pPr marL="285750" indent="-285750">
              <a:lnSpc>
                <a:spcPct val="100000"/>
              </a:lnSpc>
              <a:buFont typeface="Arial" panose="020B0604020202020204" pitchFamily="34" charset="0"/>
              <a:buChar char="•"/>
            </a:pPr>
            <a:r>
              <a:rPr lang="en-US" sz="2000" dirty="0">
                <a:latin typeface="Times" pitchFamily="2" charset="0"/>
              </a:rPr>
              <a:t>Changing particle size / multiple particle sizes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FC980024-F5F0-AE44-BD38-1EC1AE36065B}"/>
              </a:ext>
            </a:extLst>
          </p:cNvPr>
          <p:cNvPicPr>
            <a:picLocks noChangeAspect="1"/>
          </p:cNvPicPr>
          <p:nvPr/>
        </p:nvPicPr>
        <p:blipFill>
          <a:blip r:embed="rId4"/>
          <a:stretch>
            <a:fillRect/>
          </a:stretch>
        </p:blipFill>
        <p:spPr>
          <a:xfrm>
            <a:off x="9667178" y="2543362"/>
            <a:ext cx="2482627" cy="2470426"/>
          </a:xfrm>
          <a:prstGeom prst="rect">
            <a:avLst/>
          </a:prstGeom>
        </p:spPr>
      </p:pic>
      <p:pic>
        <p:nvPicPr>
          <p:cNvPr id="9" name="Picture 8">
            <a:extLst>
              <a:ext uri="{FF2B5EF4-FFF2-40B4-BE49-F238E27FC236}">
                <a16:creationId xmlns:a16="http://schemas.microsoft.com/office/drawing/2014/main" id="{F2A571FC-1E2A-624D-879A-A1349A988228}"/>
              </a:ext>
            </a:extLst>
          </p:cNvPr>
          <p:cNvPicPr>
            <a:picLocks noChangeAspect="1"/>
          </p:cNvPicPr>
          <p:nvPr/>
        </p:nvPicPr>
        <p:blipFill>
          <a:blip r:embed="rId5"/>
          <a:stretch>
            <a:fillRect/>
          </a:stretch>
        </p:blipFill>
        <p:spPr>
          <a:xfrm>
            <a:off x="4824366" y="2543362"/>
            <a:ext cx="2343658" cy="2470426"/>
          </a:xfrm>
          <a:prstGeom prst="rect">
            <a:avLst/>
          </a:prstGeom>
        </p:spPr>
      </p:pic>
      <p:sp>
        <p:nvSpPr>
          <p:cNvPr id="10" name="TextBox 9">
            <a:extLst>
              <a:ext uri="{FF2B5EF4-FFF2-40B4-BE49-F238E27FC236}">
                <a16:creationId xmlns:a16="http://schemas.microsoft.com/office/drawing/2014/main" id="{14C61A41-93D5-5643-8B02-C3AD42FE98EE}"/>
              </a:ext>
            </a:extLst>
          </p:cNvPr>
          <p:cNvSpPr txBox="1"/>
          <p:nvPr/>
        </p:nvSpPr>
        <p:spPr>
          <a:xfrm>
            <a:off x="5303520" y="5171678"/>
            <a:ext cx="6888480" cy="369332"/>
          </a:xfrm>
          <a:prstGeom prst="rect">
            <a:avLst/>
          </a:prstGeom>
          <a:noFill/>
        </p:spPr>
        <p:txBody>
          <a:bodyPr wrap="square" rtlCol="0">
            <a:spAutoFit/>
          </a:bodyPr>
          <a:lstStyle/>
          <a:p>
            <a:r>
              <a:rPr lang="en-US" dirty="0">
                <a:latin typeface="Times" pitchFamily="2" charset="0"/>
              </a:rPr>
              <a:t>Figure 1: a) point attractor b) rectangular Attractor c) circular attractor</a:t>
            </a:r>
          </a:p>
        </p:txBody>
      </p:sp>
      <p:sp>
        <p:nvSpPr>
          <p:cNvPr id="11" name="TextBox 10">
            <a:extLst>
              <a:ext uri="{FF2B5EF4-FFF2-40B4-BE49-F238E27FC236}">
                <a16:creationId xmlns:a16="http://schemas.microsoft.com/office/drawing/2014/main" id="{5E162A6C-9E51-6B44-B89E-0C9A30E8B899}"/>
              </a:ext>
            </a:extLst>
          </p:cNvPr>
          <p:cNvSpPr txBox="1"/>
          <p:nvPr/>
        </p:nvSpPr>
        <p:spPr>
          <a:xfrm>
            <a:off x="573246" y="6416040"/>
            <a:ext cx="11306493" cy="646331"/>
          </a:xfrm>
          <a:prstGeom prst="rect">
            <a:avLst/>
          </a:prstGeom>
          <a:noFill/>
        </p:spPr>
        <p:txBody>
          <a:bodyPr wrap="square" rtlCol="0">
            <a:spAutoFit/>
          </a:bodyPr>
          <a:lstStyle/>
          <a:p>
            <a:r>
              <a:rPr lang="en-CA" i="1" dirty="0"/>
              <a:t>DLA - Diffusion Limited Aggregation</a:t>
            </a:r>
            <a:r>
              <a:rPr lang="en-CA" dirty="0"/>
              <a:t> (2020). Available at: http://</a:t>
            </a:r>
            <a:r>
              <a:rPr lang="en-CA" dirty="0" err="1"/>
              <a:t>paulbourke.net</a:t>
            </a:r>
            <a:r>
              <a:rPr lang="en-CA" dirty="0"/>
              <a:t>/fractals/</a:t>
            </a:r>
            <a:r>
              <a:rPr lang="en-CA" dirty="0" err="1"/>
              <a:t>dla</a:t>
            </a:r>
            <a:r>
              <a:rPr lang="en-CA" dirty="0"/>
              <a:t>/ (Accessed: 1 April 2020).</a:t>
            </a:r>
          </a:p>
          <a:p>
            <a:endParaRPr lang="en-US" dirty="0"/>
          </a:p>
        </p:txBody>
      </p:sp>
      <p:sp>
        <p:nvSpPr>
          <p:cNvPr id="14" name="TextBox 13">
            <a:extLst>
              <a:ext uri="{FF2B5EF4-FFF2-40B4-BE49-F238E27FC236}">
                <a16:creationId xmlns:a16="http://schemas.microsoft.com/office/drawing/2014/main" id="{3E7C0973-508C-1C4D-A857-D9C27EDB41E9}"/>
              </a:ext>
            </a:extLst>
          </p:cNvPr>
          <p:cNvSpPr txBox="1"/>
          <p:nvPr/>
        </p:nvSpPr>
        <p:spPr>
          <a:xfrm>
            <a:off x="4874452" y="2543362"/>
            <a:ext cx="179610"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1D0A043C-0747-4F47-A70E-38FE9EEEAD2A}"/>
              </a:ext>
            </a:extLst>
          </p:cNvPr>
          <p:cNvSpPr txBox="1"/>
          <p:nvPr/>
        </p:nvSpPr>
        <p:spPr>
          <a:xfrm>
            <a:off x="7180842" y="2543362"/>
            <a:ext cx="262852" cy="369332"/>
          </a:xfrm>
          <a:prstGeom prst="rect">
            <a:avLst/>
          </a:prstGeom>
          <a:noFill/>
        </p:spPr>
        <p:txBody>
          <a:bodyPr wrap="square" rtlCol="0">
            <a:spAutoFit/>
          </a:bodyPr>
          <a:lstStyle/>
          <a:p>
            <a:r>
              <a:rPr lang="en-US" dirty="0"/>
              <a:t>b</a:t>
            </a:r>
          </a:p>
        </p:txBody>
      </p:sp>
      <p:sp>
        <p:nvSpPr>
          <p:cNvPr id="16" name="TextBox 15">
            <a:extLst>
              <a:ext uri="{FF2B5EF4-FFF2-40B4-BE49-F238E27FC236}">
                <a16:creationId xmlns:a16="http://schemas.microsoft.com/office/drawing/2014/main" id="{6AEBC4EA-AA3B-EA4D-BF27-3E302662055B}"/>
              </a:ext>
            </a:extLst>
          </p:cNvPr>
          <p:cNvSpPr txBox="1"/>
          <p:nvPr/>
        </p:nvSpPr>
        <p:spPr>
          <a:xfrm>
            <a:off x="9654359" y="2544833"/>
            <a:ext cx="288069"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333035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4D1D-8AF0-DF48-A3FC-97D89483DF31}"/>
              </a:ext>
            </a:extLst>
          </p:cNvPr>
          <p:cNvSpPr>
            <a:spLocks noGrp="1"/>
          </p:cNvSpPr>
          <p:nvPr>
            <p:ph type="title"/>
          </p:nvPr>
        </p:nvSpPr>
        <p:spPr/>
        <p:txBody>
          <a:bodyPr/>
          <a:lstStyle/>
          <a:p>
            <a:pPr algn="ctr"/>
            <a:r>
              <a:rPr lang="en-US" dirty="0">
                <a:latin typeface="Times" pitchFamily="2" charset="0"/>
              </a:rPr>
              <a:t>Applications of DLA</a:t>
            </a:r>
          </a:p>
        </p:txBody>
      </p:sp>
      <p:sp>
        <p:nvSpPr>
          <p:cNvPr id="3" name="Content Placeholder 2">
            <a:extLst>
              <a:ext uri="{FF2B5EF4-FFF2-40B4-BE49-F238E27FC236}">
                <a16:creationId xmlns:a16="http://schemas.microsoft.com/office/drawing/2014/main" id="{2A2FADE4-6B1E-BA44-AE11-4B707AB1AF3D}"/>
              </a:ext>
            </a:extLst>
          </p:cNvPr>
          <p:cNvSpPr>
            <a:spLocks noGrp="1"/>
          </p:cNvSpPr>
          <p:nvPr>
            <p:ph idx="1"/>
          </p:nvPr>
        </p:nvSpPr>
        <p:spPr>
          <a:xfrm>
            <a:off x="610552" y="2435361"/>
            <a:ext cx="3904488" cy="4351338"/>
          </a:xfrm>
        </p:spPr>
        <p:txBody>
          <a:bodyPr>
            <a:normAutofit/>
          </a:bodyPr>
          <a:lstStyle/>
          <a:p>
            <a:r>
              <a:rPr lang="en-US" sz="2200" dirty="0">
                <a:latin typeface="Times" pitchFamily="2" charset="0"/>
              </a:rPr>
              <a:t>Condensed Matter/Solid State Physics</a:t>
            </a:r>
          </a:p>
          <a:p>
            <a:r>
              <a:rPr lang="en-US" sz="2200" dirty="0"/>
              <a:t>Chemistry</a:t>
            </a:r>
          </a:p>
          <a:p>
            <a:r>
              <a:rPr lang="en-US" sz="2200" dirty="0"/>
              <a:t>Biology</a:t>
            </a:r>
          </a:p>
        </p:txBody>
      </p:sp>
      <p:pic>
        <p:nvPicPr>
          <p:cNvPr id="5" name="Picture 4">
            <a:extLst>
              <a:ext uri="{FF2B5EF4-FFF2-40B4-BE49-F238E27FC236}">
                <a16:creationId xmlns:a16="http://schemas.microsoft.com/office/drawing/2014/main" id="{BE444435-5573-2848-A5BE-647C646CA813}"/>
              </a:ext>
            </a:extLst>
          </p:cNvPr>
          <p:cNvPicPr>
            <a:picLocks noChangeAspect="1"/>
          </p:cNvPicPr>
          <p:nvPr/>
        </p:nvPicPr>
        <p:blipFill rotWithShape="1">
          <a:blip r:embed="rId3"/>
          <a:srcRect t="952" r="1667" b="1206"/>
          <a:stretch/>
        </p:blipFill>
        <p:spPr>
          <a:xfrm>
            <a:off x="4903076" y="1823605"/>
            <a:ext cx="3117368" cy="3101826"/>
          </a:xfrm>
          <a:prstGeom prst="rect">
            <a:avLst/>
          </a:prstGeom>
        </p:spPr>
      </p:pic>
      <p:sp>
        <p:nvSpPr>
          <p:cNvPr id="6" name="TextBox 5">
            <a:extLst>
              <a:ext uri="{FF2B5EF4-FFF2-40B4-BE49-F238E27FC236}">
                <a16:creationId xmlns:a16="http://schemas.microsoft.com/office/drawing/2014/main" id="{32C53504-FA74-3547-82BF-4C0540C426ED}"/>
              </a:ext>
            </a:extLst>
          </p:cNvPr>
          <p:cNvSpPr txBox="1"/>
          <p:nvPr/>
        </p:nvSpPr>
        <p:spPr>
          <a:xfrm>
            <a:off x="4855464" y="5058348"/>
            <a:ext cx="6498336" cy="369332"/>
          </a:xfrm>
          <a:prstGeom prst="rect">
            <a:avLst/>
          </a:prstGeom>
          <a:noFill/>
        </p:spPr>
        <p:txBody>
          <a:bodyPr wrap="square" rtlCol="0">
            <a:spAutoFit/>
          </a:bodyPr>
          <a:lstStyle/>
          <a:p>
            <a:r>
              <a:rPr lang="en-US" dirty="0"/>
              <a:t>Figure 2: a) 3-D DLA with decreasing thickness b) A human heart</a:t>
            </a:r>
          </a:p>
        </p:txBody>
      </p:sp>
      <p:pic>
        <p:nvPicPr>
          <p:cNvPr id="8" name="Picture 7">
            <a:extLst>
              <a:ext uri="{FF2B5EF4-FFF2-40B4-BE49-F238E27FC236}">
                <a16:creationId xmlns:a16="http://schemas.microsoft.com/office/drawing/2014/main" id="{ACFF80A3-4463-514C-90F4-697D535D114F}"/>
              </a:ext>
            </a:extLst>
          </p:cNvPr>
          <p:cNvPicPr>
            <a:picLocks noChangeAspect="1"/>
          </p:cNvPicPr>
          <p:nvPr/>
        </p:nvPicPr>
        <p:blipFill>
          <a:blip r:embed="rId4"/>
          <a:stretch>
            <a:fillRect/>
          </a:stretch>
        </p:blipFill>
        <p:spPr>
          <a:xfrm>
            <a:off x="8360868" y="1823605"/>
            <a:ext cx="2534996" cy="3187307"/>
          </a:xfrm>
          <a:prstGeom prst="rect">
            <a:avLst/>
          </a:prstGeom>
        </p:spPr>
      </p:pic>
      <p:sp>
        <p:nvSpPr>
          <p:cNvPr id="9" name="TextBox 8">
            <a:extLst>
              <a:ext uri="{FF2B5EF4-FFF2-40B4-BE49-F238E27FC236}">
                <a16:creationId xmlns:a16="http://schemas.microsoft.com/office/drawing/2014/main" id="{DAB05933-7D57-8B42-A277-6B7B50B41B35}"/>
              </a:ext>
            </a:extLst>
          </p:cNvPr>
          <p:cNvSpPr txBox="1"/>
          <p:nvPr/>
        </p:nvSpPr>
        <p:spPr>
          <a:xfrm>
            <a:off x="838200" y="6463534"/>
            <a:ext cx="11353800" cy="646331"/>
          </a:xfrm>
          <a:prstGeom prst="rect">
            <a:avLst/>
          </a:prstGeom>
          <a:noFill/>
        </p:spPr>
        <p:txBody>
          <a:bodyPr wrap="square" rtlCol="0">
            <a:spAutoFit/>
          </a:bodyPr>
          <a:lstStyle/>
          <a:p>
            <a:r>
              <a:rPr lang="en-CA" i="1" dirty="0"/>
              <a:t>DLA - Diffusion Limited Aggregation</a:t>
            </a:r>
            <a:r>
              <a:rPr lang="en-CA" dirty="0"/>
              <a:t> (2020). Available at: http://</a:t>
            </a:r>
            <a:r>
              <a:rPr lang="en-CA" dirty="0" err="1"/>
              <a:t>paulbourke.net</a:t>
            </a:r>
            <a:r>
              <a:rPr lang="en-CA" dirty="0"/>
              <a:t>/fractals/</a:t>
            </a:r>
            <a:r>
              <a:rPr lang="en-CA" dirty="0" err="1"/>
              <a:t>dla</a:t>
            </a:r>
            <a:r>
              <a:rPr lang="en-CA" dirty="0"/>
              <a:t>/ (Accessed: 1 April 2020).</a:t>
            </a:r>
          </a:p>
          <a:p>
            <a:endParaRPr lang="en-US" dirty="0"/>
          </a:p>
        </p:txBody>
      </p:sp>
      <p:sp>
        <p:nvSpPr>
          <p:cNvPr id="10" name="TextBox 9">
            <a:extLst>
              <a:ext uri="{FF2B5EF4-FFF2-40B4-BE49-F238E27FC236}">
                <a16:creationId xmlns:a16="http://schemas.microsoft.com/office/drawing/2014/main" id="{300B70EE-B832-3043-8BA4-6ADFC68A7219}"/>
              </a:ext>
            </a:extLst>
          </p:cNvPr>
          <p:cNvSpPr txBox="1"/>
          <p:nvPr/>
        </p:nvSpPr>
        <p:spPr>
          <a:xfrm>
            <a:off x="4903076" y="1823605"/>
            <a:ext cx="315100" cy="369332"/>
          </a:xfrm>
          <a:prstGeom prst="rect">
            <a:avLst/>
          </a:prstGeom>
          <a:noFill/>
        </p:spPr>
        <p:txBody>
          <a:bodyPr wrap="square" rtlCol="0">
            <a:spAutoFit/>
          </a:bodyPr>
          <a:lstStyle/>
          <a:p>
            <a:r>
              <a:rPr lang="en-US" dirty="0"/>
              <a:t>a</a:t>
            </a:r>
          </a:p>
        </p:txBody>
      </p:sp>
      <p:sp>
        <p:nvSpPr>
          <p:cNvPr id="11" name="TextBox 10">
            <a:extLst>
              <a:ext uri="{FF2B5EF4-FFF2-40B4-BE49-F238E27FC236}">
                <a16:creationId xmlns:a16="http://schemas.microsoft.com/office/drawing/2014/main" id="{25B1FC4E-5EB6-654A-8D68-34BF74DD322E}"/>
              </a:ext>
            </a:extLst>
          </p:cNvPr>
          <p:cNvSpPr txBox="1"/>
          <p:nvPr/>
        </p:nvSpPr>
        <p:spPr>
          <a:xfrm>
            <a:off x="8360868" y="1850144"/>
            <a:ext cx="368604" cy="369332"/>
          </a:xfrm>
          <a:prstGeom prst="rect">
            <a:avLst/>
          </a:prstGeom>
          <a:noFill/>
        </p:spPr>
        <p:txBody>
          <a:bodyPr wrap="square" rtlCol="0">
            <a:spAutoFit/>
          </a:bodyPr>
          <a:lstStyle/>
          <a:p>
            <a:r>
              <a:rPr lang="en-US" dirty="0">
                <a:solidFill>
                  <a:schemeClr val="bg1"/>
                </a:solidFill>
              </a:rPr>
              <a:t>b</a:t>
            </a:r>
          </a:p>
        </p:txBody>
      </p:sp>
    </p:spTree>
    <p:extLst>
      <p:ext uri="{BB962C8B-B14F-4D97-AF65-F5344CB8AC3E}">
        <p14:creationId xmlns:p14="http://schemas.microsoft.com/office/powerpoint/2010/main" val="368624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B559-4236-1847-A8E0-AC933E88579D}"/>
              </a:ext>
            </a:extLst>
          </p:cNvPr>
          <p:cNvSpPr>
            <a:spLocks noGrp="1"/>
          </p:cNvSpPr>
          <p:nvPr>
            <p:ph type="title"/>
          </p:nvPr>
        </p:nvSpPr>
        <p:spPr/>
        <p:txBody>
          <a:bodyPr/>
          <a:lstStyle/>
          <a:p>
            <a:pPr algn="ctr"/>
            <a:r>
              <a:rPr lang="en-US" dirty="0">
                <a:latin typeface="Times" pitchFamily="2" charset="0"/>
              </a:rPr>
              <a:t>How Python Made This Easier</a:t>
            </a:r>
          </a:p>
        </p:txBody>
      </p:sp>
      <p:sp>
        <p:nvSpPr>
          <p:cNvPr id="3" name="Content Placeholder 2">
            <a:extLst>
              <a:ext uri="{FF2B5EF4-FFF2-40B4-BE49-F238E27FC236}">
                <a16:creationId xmlns:a16="http://schemas.microsoft.com/office/drawing/2014/main" id="{2229B521-9602-914D-826D-B70BC331911B}"/>
              </a:ext>
            </a:extLst>
          </p:cNvPr>
          <p:cNvSpPr>
            <a:spLocks noGrp="1"/>
          </p:cNvSpPr>
          <p:nvPr>
            <p:ph idx="1"/>
          </p:nvPr>
        </p:nvSpPr>
        <p:spPr/>
        <p:txBody>
          <a:bodyPr/>
          <a:lstStyle/>
          <a:p>
            <a:r>
              <a:rPr lang="en-US" dirty="0">
                <a:latin typeface="Times" pitchFamily="2" charset="0"/>
              </a:rPr>
              <a:t>Python is a high level language</a:t>
            </a:r>
          </a:p>
          <a:p>
            <a:r>
              <a:rPr lang="en-US" dirty="0">
                <a:latin typeface="Times" pitchFamily="2" charset="0"/>
              </a:rPr>
              <a:t>Object Oriented</a:t>
            </a:r>
          </a:p>
          <a:p>
            <a:r>
              <a:rPr lang="en-US" dirty="0">
                <a:latin typeface="Times" pitchFamily="2" charset="0"/>
              </a:rPr>
              <a:t>Useful libraries with useful functions</a:t>
            </a:r>
          </a:p>
        </p:txBody>
      </p:sp>
    </p:spTree>
    <p:extLst>
      <p:ext uri="{BB962C8B-B14F-4D97-AF65-F5344CB8AC3E}">
        <p14:creationId xmlns:p14="http://schemas.microsoft.com/office/powerpoint/2010/main" val="402674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4D4D-5DFA-234F-AFF2-1406942995DA}"/>
              </a:ext>
            </a:extLst>
          </p:cNvPr>
          <p:cNvSpPr>
            <a:spLocks noGrp="1"/>
          </p:cNvSpPr>
          <p:nvPr>
            <p:ph type="title"/>
          </p:nvPr>
        </p:nvSpPr>
        <p:spPr>
          <a:xfrm>
            <a:off x="-1462088" y="0"/>
            <a:ext cx="14554200" cy="1325563"/>
          </a:xfrm>
        </p:spPr>
        <p:txBody>
          <a:bodyPr/>
          <a:lstStyle/>
          <a:p>
            <a:pPr algn="ctr"/>
            <a:r>
              <a:rPr lang="en-US" dirty="0"/>
              <a:t>Methods and Procedure: Rectangular Attractor</a:t>
            </a:r>
          </a:p>
        </p:txBody>
      </p:sp>
      <p:sp>
        <p:nvSpPr>
          <p:cNvPr id="3" name="Oval 2">
            <a:extLst>
              <a:ext uri="{FF2B5EF4-FFF2-40B4-BE49-F238E27FC236}">
                <a16:creationId xmlns:a16="http://schemas.microsoft.com/office/drawing/2014/main" id="{DBC8634C-93AA-D04C-944D-30292B60468B}"/>
              </a:ext>
            </a:extLst>
          </p:cNvPr>
          <p:cNvSpPr/>
          <p:nvPr/>
        </p:nvSpPr>
        <p:spPr>
          <a:xfrm>
            <a:off x="1708272" y="1269488"/>
            <a:ext cx="2482298" cy="98107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Start</a:t>
            </a:r>
          </a:p>
        </p:txBody>
      </p:sp>
      <p:sp>
        <p:nvSpPr>
          <p:cNvPr id="4" name="Rectangle 3">
            <a:extLst>
              <a:ext uri="{FF2B5EF4-FFF2-40B4-BE49-F238E27FC236}">
                <a16:creationId xmlns:a16="http://schemas.microsoft.com/office/drawing/2014/main" id="{57411F65-FB5D-6A44-9D6D-C0EF4A8B0909}"/>
              </a:ext>
            </a:extLst>
          </p:cNvPr>
          <p:cNvSpPr/>
          <p:nvPr/>
        </p:nvSpPr>
        <p:spPr>
          <a:xfrm>
            <a:off x="2137812" y="2799937"/>
            <a:ext cx="1592141" cy="10078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Make Particle Randomly Walk</a:t>
            </a:r>
          </a:p>
        </p:txBody>
      </p:sp>
      <p:sp>
        <p:nvSpPr>
          <p:cNvPr id="5" name="Rectangle 4">
            <a:extLst>
              <a:ext uri="{FF2B5EF4-FFF2-40B4-BE49-F238E27FC236}">
                <a16:creationId xmlns:a16="http://schemas.microsoft.com/office/drawing/2014/main" id="{BD1B0E8B-4C8E-6047-B495-85777547937C}"/>
              </a:ext>
            </a:extLst>
          </p:cNvPr>
          <p:cNvSpPr/>
          <p:nvPr/>
        </p:nvSpPr>
        <p:spPr>
          <a:xfrm rot="2745627">
            <a:off x="2132700" y="4631292"/>
            <a:ext cx="1701480" cy="16318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697100-F278-3247-8D1C-849E304EDB63}"/>
              </a:ext>
            </a:extLst>
          </p:cNvPr>
          <p:cNvSpPr txBox="1"/>
          <p:nvPr/>
        </p:nvSpPr>
        <p:spPr>
          <a:xfrm>
            <a:off x="2153255" y="4985529"/>
            <a:ext cx="2037315" cy="923330"/>
          </a:xfrm>
          <a:prstGeom prst="rect">
            <a:avLst/>
          </a:prstGeom>
          <a:noFill/>
        </p:spPr>
        <p:txBody>
          <a:bodyPr wrap="square" rtlCol="0">
            <a:spAutoFit/>
          </a:bodyPr>
          <a:lstStyle/>
          <a:p>
            <a:r>
              <a:rPr lang="en-US" dirty="0">
                <a:solidFill>
                  <a:schemeClr val="bg1"/>
                </a:solidFill>
              </a:rPr>
              <a:t>Does Random Walker Hit Another Particle?</a:t>
            </a:r>
          </a:p>
        </p:txBody>
      </p:sp>
      <p:cxnSp>
        <p:nvCxnSpPr>
          <p:cNvPr id="16" name="Straight Arrow Connector 15">
            <a:extLst>
              <a:ext uri="{FF2B5EF4-FFF2-40B4-BE49-F238E27FC236}">
                <a16:creationId xmlns:a16="http://schemas.microsoft.com/office/drawing/2014/main" id="{43D7DE84-450E-3F49-AD2F-5384B17C1258}"/>
              </a:ext>
            </a:extLst>
          </p:cNvPr>
          <p:cNvCxnSpPr>
            <a:cxnSpLocks/>
          </p:cNvCxnSpPr>
          <p:nvPr/>
        </p:nvCxnSpPr>
        <p:spPr>
          <a:xfrm flipH="1">
            <a:off x="542925" y="6625912"/>
            <a:ext cx="2432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221D6C-881C-AF46-9887-8581CB9646C5}"/>
              </a:ext>
            </a:extLst>
          </p:cNvPr>
          <p:cNvCxnSpPr>
            <a:cxnSpLocks/>
          </p:cNvCxnSpPr>
          <p:nvPr/>
        </p:nvCxnSpPr>
        <p:spPr>
          <a:xfrm flipV="1">
            <a:off x="542925" y="3944427"/>
            <a:ext cx="0" cy="26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D87463-C9E8-034B-A61D-51F1852DF243}"/>
              </a:ext>
            </a:extLst>
          </p:cNvPr>
          <p:cNvCxnSpPr>
            <a:cxnSpLocks/>
            <a:stCxn id="3" idx="4"/>
          </p:cNvCxnSpPr>
          <p:nvPr/>
        </p:nvCxnSpPr>
        <p:spPr>
          <a:xfrm>
            <a:off x="2949421" y="2250563"/>
            <a:ext cx="0" cy="549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C6E86D-234E-F143-A899-4DE146A6BCB6}"/>
              </a:ext>
            </a:extLst>
          </p:cNvPr>
          <p:cNvCxnSpPr>
            <a:cxnSpLocks/>
            <a:stCxn id="4" idx="2"/>
          </p:cNvCxnSpPr>
          <p:nvPr/>
        </p:nvCxnSpPr>
        <p:spPr>
          <a:xfrm>
            <a:off x="2933883" y="3807800"/>
            <a:ext cx="15538" cy="460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5C88F0-988F-D442-ACD3-DCBA75EBA0BB}"/>
              </a:ext>
            </a:extLst>
          </p:cNvPr>
          <p:cNvCxnSpPr>
            <a:cxnSpLocks/>
          </p:cNvCxnSpPr>
          <p:nvPr/>
        </p:nvCxnSpPr>
        <p:spPr>
          <a:xfrm>
            <a:off x="562363" y="3944427"/>
            <a:ext cx="2406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053359-784C-5540-89A2-0C99B6068B7A}"/>
              </a:ext>
            </a:extLst>
          </p:cNvPr>
          <p:cNvCxnSpPr>
            <a:cxnSpLocks/>
          </p:cNvCxnSpPr>
          <p:nvPr/>
        </p:nvCxnSpPr>
        <p:spPr>
          <a:xfrm>
            <a:off x="4190570" y="5470511"/>
            <a:ext cx="2163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4B00EF8-7360-8E4E-A229-7FF6F32A8CAC}"/>
              </a:ext>
            </a:extLst>
          </p:cNvPr>
          <p:cNvSpPr/>
          <p:nvPr/>
        </p:nvSpPr>
        <p:spPr>
          <a:xfrm>
            <a:off x="6354212" y="4985529"/>
            <a:ext cx="1561063" cy="10064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Add to Coordinates of Stuck Particles</a:t>
            </a:r>
          </a:p>
        </p:txBody>
      </p:sp>
      <p:cxnSp>
        <p:nvCxnSpPr>
          <p:cNvPr id="38" name="Straight Arrow Connector 37">
            <a:extLst>
              <a:ext uri="{FF2B5EF4-FFF2-40B4-BE49-F238E27FC236}">
                <a16:creationId xmlns:a16="http://schemas.microsoft.com/office/drawing/2014/main" id="{E6774309-7003-5940-83F5-A475B972E269}"/>
              </a:ext>
            </a:extLst>
          </p:cNvPr>
          <p:cNvCxnSpPr>
            <a:cxnSpLocks/>
            <a:stCxn id="34" idx="0"/>
          </p:cNvCxnSpPr>
          <p:nvPr/>
        </p:nvCxnSpPr>
        <p:spPr>
          <a:xfrm flipV="1">
            <a:off x="7134744" y="2517264"/>
            <a:ext cx="0" cy="2468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BCA3E2-D726-6448-AA93-5ABB27A0D09A}"/>
              </a:ext>
            </a:extLst>
          </p:cNvPr>
          <p:cNvCxnSpPr>
            <a:cxnSpLocks/>
          </p:cNvCxnSpPr>
          <p:nvPr/>
        </p:nvCxnSpPr>
        <p:spPr>
          <a:xfrm flipH="1">
            <a:off x="2975633" y="2517264"/>
            <a:ext cx="4159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0E87DAF-4000-CC45-A3F4-D218650D8BFB}"/>
              </a:ext>
            </a:extLst>
          </p:cNvPr>
          <p:cNvCxnSpPr>
            <a:cxnSpLocks/>
            <a:stCxn id="34" idx="3"/>
          </p:cNvCxnSpPr>
          <p:nvPr/>
        </p:nvCxnSpPr>
        <p:spPr>
          <a:xfrm>
            <a:off x="7915275" y="5488767"/>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84715A7-48D5-4D48-85A9-50C8E79DBDE5}"/>
              </a:ext>
            </a:extLst>
          </p:cNvPr>
          <p:cNvSpPr txBox="1"/>
          <p:nvPr/>
        </p:nvSpPr>
        <p:spPr>
          <a:xfrm>
            <a:off x="-55071" y="5101179"/>
            <a:ext cx="1195992" cy="369332"/>
          </a:xfrm>
          <a:prstGeom prst="rect">
            <a:avLst/>
          </a:prstGeom>
          <a:noFill/>
        </p:spPr>
        <p:txBody>
          <a:bodyPr wrap="square" rtlCol="0">
            <a:spAutoFit/>
          </a:bodyPr>
          <a:lstStyle/>
          <a:p>
            <a:r>
              <a:rPr lang="en-US" dirty="0"/>
              <a:t>False</a:t>
            </a:r>
          </a:p>
        </p:txBody>
      </p:sp>
      <p:sp>
        <p:nvSpPr>
          <p:cNvPr id="61" name="TextBox 60">
            <a:extLst>
              <a:ext uri="{FF2B5EF4-FFF2-40B4-BE49-F238E27FC236}">
                <a16:creationId xmlns:a16="http://schemas.microsoft.com/office/drawing/2014/main" id="{F3142840-4F61-DA47-B625-2966CBB89912}"/>
              </a:ext>
            </a:extLst>
          </p:cNvPr>
          <p:cNvSpPr txBox="1"/>
          <p:nvPr/>
        </p:nvSpPr>
        <p:spPr>
          <a:xfrm>
            <a:off x="4810341" y="5152260"/>
            <a:ext cx="1195992" cy="369332"/>
          </a:xfrm>
          <a:prstGeom prst="rect">
            <a:avLst/>
          </a:prstGeom>
          <a:noFill/>
        </p:spPr>
        <p:txBody>
          <a:bodyPr wrap="square" rtlCol="0">
            <a:spAutoFit/>
          </a:bodyPr>
          <a:lstStyle/>
          <a:p>
            <a:r>
              <a:rPr lang="en-US" dirty="0"/>
              <a:t>True</a:t>
            </a:r>
          </a:p>
        </p:txBody>
      </p:sp>
      <p:sp>
        <p:nvSpPr>
          <p:cNvPr id="62" name="Rectangle 61">
            <a:extLst>
              <a:ext uri="{FF2B5EF4-FFF2-40B4-BE49-F238E27FC236}">
                <a16:creationId xmlns:a16="http://schemas.microsoft.com/office/drawing/2014/main" id="{0CA23E0B-EA8D-8B45-A0DF-11D263F8A8F1}"/>
              </a:ext>
            </a:extLst>
          </p:cNvPr>
          <p:cNvSpPr/>
          <p:nvPr/>
        </p:nvSpPr>
        <p:spPr>
          <a:xfrm>
            <a:off x="9058275" y="5002991"/>
            <a:ext cx="1561063" cy="10064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Output Plot of Stuck Particles</a:t>
            </a:r>
          </a:p>
        </p:txBody>
      </p:sp>
      <p:cxnSp>
        <p:nvCxnSpPr>
          <p:cNvPr id="70" name="Straight Arrow Connector 69">
            <a:extLst>
              <a:ext uri="{FF2B5EF4-FFF2-40B4-BE49-F238E27FC236}">
                <a16:creationId xmlns:a16="http://schemas.microsoft.com/office/drawing/2014/main" id="{4409620C-4310-FC4C-B59A-DCA5CA3E1BE1}"/>
              </a:ext>
            </a:extLst>
          </p:cNvPr>
          <p:cNvCxnSpPr>
            <a:stCxn id="62" idx="0"/>
          </p:cNvCxnSpPr>
          <p:nvPr/>
        </p:nvCxnSpPr>
        <p:spPr>
          <a:xfrm flipV="1">
            <a:off x="9838807" y="3807800"/>
            <a:ext cx="5281" cy="119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B9479B7F-83CD-484B-8A39-C80E2A9E2822}"/>
              </a:ext>
            </a:extLst>
          </p:cNvPr>
          <p:cNvPicPr>
            <a:picLocks noChangeAspect="1"/>
          </p:cNvPicPr>
          <p:nvPr/>
        </p:nvPicPr>
        <p:blipFill>
          <a:blip r:embed="rId3"/>
          <a:stretch>
            <a:fillRect/>
          </a:stretch>
        </p:blipFill>
        <p:spPr>
          <a:xfrm>
            <a:off x="8640113" y="1438507"/>
            <a:ext cx="2397386" cy="2314575"/>
          </a:xfrm>
          <a:prstGeom prst="rect">
            <a:avLst/>
          </a:prstGeom>
        </p:spPr>
      </p:pic>
    </p:spTree>
    <p:extLst>
      <p:ext uri="{BB962C8B-B14F-4D97-AF65-F5344CB8AC3E}">
        <p14:creationId xmlns:p14="http://schemas.microsoft.com/office/powerpoint/2010/main" val="330467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0606-BCA3-704B-A4FC-B9260D1F29CC}"/>
              </a:ext>
            </a:extLst>
          </p:cNvPr>
          <p:cNvSpPr>
            <a:spLocks noGrp="1"/>
          </p:cNvSpPr>
          <p:nvPr>
            <p:ph type="title"/>
          </p:nvPr>
        </p:nvSpPr>
        <p:spPr>
          <a:xfrm>
            <a:off x="0" y="213360"/>
            <a:ext cx="12192000" cy="644298"/>
          </a:xfrm>
        </p:spPr>
        <p:txBody>
          <a:bodyPr/>
          <a:lstStyle/>
          <a:p>
            <a:pPr algn="ctr"/>
            <a:r>
              <a:rPr lang="en-US" dirty="0">
                <a:latin typeface="Times" pitchFamily="2" charset="0"/>
              </a:rPr>
              <a:t>Process</a:t>
            </a:r>
          </a:p>
        </p:txBody>
      </p:sp>
      <p:pic>
        <p:nvPicPr>
          <p:cNvPr id="6" name="Picture 5">
            <a:extLst>
              <a:ext uri="{FF2B5EF4-FFF2-40B4-BE49-F238E27FC236}">
                <a16:creationId xmlns:a16="http://schemas.microsoft.com/office/drawing/2014/main" id="{A12B3A2D-0096-4E4E-BB04-B52B8B94C0B3}"/>
              </a:ext>
            </a:extLst>
          </p:cNvPr>
          <p:cNvPicPr>
            <a:picLocks noChangeAspect="1"/>
          </p:cNvPicPr>
          <p:nvPr/>
        </p:nvPicPr>
        <p:blipFill>
          <a:blip r:embed="rId3"/>
          <a:stretch>
            <a:fillRect/>
          </a:stretch>
        </p:blipFill>
        <p:spPr>
          <a:xfrm>
            <a:off x="58420" y="1576636"/>
            <a:ext cx="5435600" cy="1854200"/>
          </a:xfrm>
          <a:prstGeom prst="rect">
            <a:avLst/>
          </a:prstGeom>
        </p:spPr>
      </p:pic>
      <p:pic>
        <p:nvPicPr>
          <p:cNvPr id="9" name="Picture 8">
            <a:extLst>
              <a:ext uri="{FF2B5EF4-FFF2-40B4-BE49-F238E27FC236}">
                <a16:creationId xmlns:a16="http://schemas.microsoft.com/office/drawing/2014/main" id="{9F87AB17-2899-3346-9BFF-86F26A61BCCC}"/>
              </a:ext>
            </a:extLst>
          </p:cNvPr>
          <p:cNvPicPr>
            <a:picLocks noChangeAspect="1"/>
          </p:cNvPicPr>
          <p:nvPr/>
        </p:nvPicPr>
        <p:blipFill>
          <a:blip r:embed="rId4"/>
          <a:stretch>
            <a:fillRect/>
          </a:stretch>
        </p:blipFill>
        <p:spPr>
          <a:xfrm>
            <a:off x="7772400" y="1230313"/>
            <a:ext cx="3937000" cy="2546846"/>
          </a:xfrm>
          <a:prstGeom prst="rect">
            <a:avLst/>
          </a:prstGeom>
        </p:spPr>
      </p:pic>
      <p:pic>
        <p:nvPicPr>
          <p:cNvPr id="12" name="Picture 11">
            <a:extLst>
              <a:ext uri="{FF2B5EF4-FFF2-40B4-BE49-F238E27FC236}">
                <a16:creationId xmlns:a16="http://schemas.microsoft.com/office/drawing/2014/main" id="{5AC76BF2-74CC-F041-8398-C884F7E3212B}"/>
              </a:ext>
            </a:extLst>
          </p:cNvPr>
          <p:cNvPicPr>
            <a:picLocks noChangeAspect="1"/>
          </p:cNvPicPr>
          <p:nvPr/>
        </p:nvPicPr>
        <p:blipFill>
          <a:blip r:embed="rId5"/>
          <a:stretch>
            <a:fillRect/>
          </a:stretch>
        </p:blipFill>
        <p:spPr>
          <a:xfrm>
            <a:off x="58420" y="3920112"/>
            <a:ext cx="6731000" cy="2540000"/>
          </a:xfrm>
          <a:prstGeom prst="rect">
            <a:avLst/>
          </a:prstGeom>
        </p:spPr>
      </p:pic>
      <p:pic>
        <p:nvPicPr>
          <p:cNvPr id="13" name="Picture 12">
            <a:extLst>
              <a:ext uri="{FF2B5EF4-FFF2-40B4-BE49-F238E27FC236}">
                <a16:creationId xmlns:a16="http://schemas.microsoft.com/office/drawing/2014/main" id="{BC586D22-0798-454E-8CF2-F802B34C1CA0}"/>
              </a:ext>
            </a:extLst>
          </p:cNvPr>
          <p:cNvPicPr>
            <a:picLocks noChangeAspect="1"/>
          </p:cNvPicPr>
          <p:nvPr/>
        </p:nvPicPr>
        <p:blipFill>
          <a:blip r:embed="rId6"/>
          <a:stretch>
            <a:fillRect/>
          </a:stretch>
        </p:blipFill>
        <p:spPr>
          <a:xfrm>
            <a:off x="7772400" y="3905974"/>
            <a:ext cx="3981450" cy="2554138"/>
          </a:xfrm>
          <a:prstGeom prst="rect">
            <a:avLst/>
          </a:prstGeom>
        </p:spPr>
      </p:pic>
      <p:sp>
        <p:nvSpPr>
          <p:cNvPr id="5" name="Right Arrow 4">
            <a:extLst>
              <a:ext uri="{FF2B5EF4-FFF2-40B4-BE49-F238E27FC236}">
                <a16:creationId xmlns:a16="http://schemas.microsoft.com/office/drawing/2014/main" id="{3F9335D4-A921-D249-AD62-9D1A3D21DDF8}"/>
              </a:ext>
            </a:extLst>
          </p:cNvPr>
          <p:cNvSpPr/>
          <p:nvPr/>
        </p:nvSpPr>
        <p:spPr>
          <a:xfrm>
            <a:off x="5654040" y="2301239"/>
            <a:ext cx="1988820" cy="224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1A9A450F-4174-7743-9C58-042FC6C8EBF3}"/>
              </a:ext>
            </a:extLst>
          </p:cNvPr>
          <p:cNvSpPr/>
          <p:nvPr/>
        </p:nvSpPr>
        <p:spPr>
          <a:xfrm>
            <a:off x="6918960" y="5190112"/>
            <a:ext cx="723900" cy="204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176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40372-31FC-7740-97CB-CA269E6B3ED1}"/>
              </a:ext>
            </a:extLst>
          </p:cNvPr>
          <p:cNvPicPr>
            <a:picLocks noChangeAspect="1"/>
          </p:cNvPicPr>
          <p:nvPr/>
        </p:nvPicPr>
        <p:blipFill>
          <a:blip r:embed="rId3"/>
          <a:stretch>
            <a:fillRect/>
          </a:stretch>
        </p:blipFill>
        <p:spPr>
          <a:xfrm>
            <a:off x="0" y="0"/>
            <a:ext cx="7527073" cy="6858000"/>
          </a:xfrm>
          <a:prstGeom prst="rect">
            <a:avLst/>
          </a:prstGeom>
        </p:spPr>
      </p:pic>
      <p:pic>
        <p:nvPicPr>
          <p:cNvPr id="4" name="Picture 3">
            <a:extLst>
              <a:ext uri="{FF2B5EF4-FFF2-40B4-BE49-F238E27FC236}">
                <a16:creationId xmlns:a16="http://schemas.microsoft.com/office/drawing/2014/main" id="{8FA7351D-8863-1440-9C60-9D8E9B561357}"/>
              </a:ext>
            </a:extLst>
          </p:cNvPr>
          <p:cNvPicPr>
            <a:picLocks noChangeAspect="1"/>
          </p:cNvPicPr>
          <p:nvPr/>
        </p:nvPicPr>
        <p:blipFill>
          <a:blip r:embed="rId4"/>
          <a:stretch>
            <a:fillRect/>
          </a:stretch>
        </p:blipFill>
        <p:spPr>
          <a:xfrm>
            <a:off x="7659261" y="428626"/>
            <a:ext cx="4288015" cy="2786063"/>
          </a:xfrm>
          <a:prstGeom prst="rect">
            <a:avLst/>
          </a:prstGeom>
        </p:spPr>
      </p:pic>
      <p:pic>
        <p:nvPicPr>
          <p:cNvPr id="7" name="Picture 6">
            <a:extLst>
              <a:ext uri="{FF2B5EF4-FFF2-40B4-BE49-F238E27FC236}">
                <a16:creationId xmlns:a16="http://schemas.microsoft.com/office/drawing/2014/main" id="{96C791CE-C735-164A-84B7-A9B8BEEA959D}"/>
              </a:ext>
            </a:extLst>
          </p:cNvPr>
          <p:cNvPicPr>
            <a:picLocks noChangeAspect="1"/>
          </p:cNvPicPr>
          <p:nvPr/>
        </p:nvPicPr>
        <p:blipFill>
          <a:blip r:embed="rId5"/>
          <a:stretch>
            <a:fillRect/>
          </a:stretch>
        </p:blipFill>
        <p:spPr>
          <a:xfrm>
            <a:off x="7661085" y="3614737"/>
            <a:ext cx="4286191" cy="2814638"/>
          </a:xfrm>
          <a:prstGeom prst="rect">
            <a:avLst/>
          </a:prstGeom>
        </p:spPr>
      </p:pic>
    </p:spTree>
    <p:extLst>
      <p:ext uri="{BB962C8B-B14F-4D97-AF65-F5344CB8AC3E}">
        <p14:creationId xmlns:p14="http://schemas.microsoft.com/office/powerpoint/2010/main" val="1638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01A128D-3D11-D141-B105-EF2A7EABBB1F}"/>
              </a:ext>
            </a:extLst>
          </p:cNvPr>
          <p:cNvSpPr/>
          <p:nvPr/>
        </p:nvSpPr>
        <p:spPr>
          <a:xfrm>
            <a:off x="485775" y="264318"/>
            <a:ext cx="1771650" cy="70008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FFFEBB6-2D37-B74F-BFC0-5229AB4E2821}"/>
              </a:ext>
            </a:extLst>
          </p:cNvPr>
          <p:cNvSpPr/>
          <p:nvPr/>
        </p:nvSpPr>
        <p:spPr>
          <a:xfrm>
            <a:off x="485775" y="1238721"/>
            <a:ext cx="1771650" cy="39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171D568-355E-A647-B8A5-9EC6EAF8FCE2}"/>
              </a:ext>
            </a:extLst>
          </p:cNvPr>
          <p:cNvSpPr/>
          <p:nvPr/>
        </p:nvSpPr>
        <p:spPr>
          <a:xfrm>
            <a:off x="485775" y="2712117"/>
            <a:ext cx="1771650" cy="406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76FFC80-EA23-9C42-B914-58A67BD84B74}"/>
              </a:ext>
            </a:extLst>
          </p:cNvPr>
          <p:cNvSpPr/>
          <p:nvPr/>
        </p:nvSpPr>
        <p:spPr>
          <a:xfrm rot="2705203">
            <a:off x="1024387" y="3544377"/>
            <a:ext cx="705706" cy="71950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DF3C986-3B95-7247-9611-5C53779D730B}"/>
              </a:ext>
            </a:extLst>
          </p:cNvPr>
          <p:cNvSpPr txBox="1"/>
          <p:nvPr/>
        </p:nvSpPr>
        <p:spPr>
          <a:xfrm>
            <a:off x="2336003" y="3484676"/>
            <a:ext cx="1785937" cy="923330"/>
          </a:xfrm>
          <a:prstGeom prst="rect">
            <a:avLst/>
          </a:prstGeom>
          <a:noFill/>
        </p:spPr>
        <p:txBody>
          <a:bodyPr wrap="square" rtlCol="0">
            <a:spAutoFit/>
          </a:bodyPr>
          <a:lstStyle/>
          <a:p>
            <a:r>
              <a:rPr lang="en-US" dirty="0"/>
              <a:t>Does the path of particle touch an existing particle?</a:t>
            </a:r>
          </a:p>
        </p:txBody>
      </p:sp>
      <p:sp>
        <p:nvSpPr>
          <p:cNvPr id="8" name="TextBox 7">
            <a:extLst>
              <a:ext uri="{FF2B5EF4-FFF2-40B4-BE49-F238E27FC236}">
                <a16:creationId xmlns:a16="http://schemas.microsoft.com/office/drawing/2014/main" id="{D9B338EB-92E3-204C-ADCE-761864EF62A1}"/>
              </a:ext>
            </a:extLst>
          </p:cNvPr>
          <p:cNvSpPr txBox="1"/>
          <p:nvPr/>
        </p:nvSpPr>
        <p:spPr>
          <a:xfrm>
            <a:off x="2357437" y="2627808"/>
            <a:ext cx="2100263" cy="923330"/>
          </a:xfrm>
          <a:prstGeom prst="rect">
            <a:avLst/>
          </a:prstGeom>
          <a:noFill/>
        </p:spPr>
        <p:txBody>
          <a:bodyPr wrap="square" rtlCol="0">
            <a:spAutoFit/>
          </a:bodyPr>
          <a:lstStyle/>
          <a:p>
            <a:r>
              <a:rPr lang="en-US" dirty="0"/>
              <a:t>Start Particle Randomly Walking</a:t>
            </a:r>
          </a:p>
          <a:p>
            <a:endParaRPr lang="en-US" dirty="0"/>
          </a:p>
        </p:txBody>
      </p:sp>
      <p:sp>
        <p:nvSpPr>
          <p:cNvPr id="9" name="TextBox 8">
            <a:extLst>
              <a:ext uri="{FF2B5EF4-FFF2-40B4-BE49-F238E27FC236}">
                <a16:creationId xmlns:a16="http://schemas.microsoft.com/office/drawing/2014/main" id="{27B170D2-033C-F042-A127-06576AF21CA5}"/>
              </a:ext>
            </a:extLst>
          </p:cNvPr>
          <p:cNvSpPr txBox="1"/>
          <p:nvPr/>
        </p:nvSpPr>
        <p:spPr>
          <a:xfrm>
            <a:off x="2257425" y="1263036"/>
            <a:ext cx="2100263" cy="646331"/>
          </a:xfrm>
          <a:prstGeom prst="rect">
            <a:avLst/>
          </a:prstGeom>
          <a:noFill/>
        </p:spPr>
        <p:txBody>
          <a:bodyPr wrap="square" rtlCol="0">
            <a:spAutoFit/>
          </a:bodyPr>
          <a:lstStyle/>
          <a:p>
            <a:pPr algn="ctr"/>
            <a:r>
              <a:rPr lang="en-US" dirty="0"/>
              <a:t>Initialize Variables</a:t>
            </a:r>
          </a:p>
          <a:p>
            <a:endParaRPr lang="en-US" dirty="0"/>
          </a:p>
        </p:txBody>
      </p:sp>
      <p:sp>
        <p:nvSpPr>
          <p:cNvPr id="10" name="Rectangle 9">
            <a:extLst>
              <a:ext uri="{FF2B5EF4-FFF2-40B4-BE49-F238E27FC236}">
                <a16:creationId xmlns:a16="http://schemas.microsoft.com/office/drawing/2014/main" id="{D9707365-680A-004C-AA30-8D2BCC39DD55}"/>
              </a:ext>
            </a:extLst>
          </p:cNvPr>
          <p:cNvSpPr/>
          <p:nvPr/>
        </p:nvSpPr>
        <p:spPr>
          <a:xfrm>
            <a:off x="485775" y="1970239"/>
            <a:ext cx="1771650" cy="406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B9DBA3F-5950-2945-ADC3-364A98148B7E}"/>
              </a:ext>
            </a:extLst>
          </p:cNvPr>
          <p:cNvSpPr txBox="1"/>
          <p:nvPr/>
        </p:nvSpPr>
        <p:spPr>
          <a:xfrm>
            <a:off x="2378866" y="1912331"/>
            <a:ext cx="1700213" cy="646331"/>
          </a:xfrm>
          <a:prstGeom prst="rect">
            <a:avLst/>
          </a:prstGeom>
          <a:noFill/>
        </p:spPr>
        <p:txBody>
          <a:bodyPr wrap="square" rtlCol="0">
            <a:spAutoFit/>
          </a:bodyPr>
          <a:lstStyle/>
          <a:p>
            <a:r>
              <a:rPr lang="en-US" dirty="0"/>
              <a:t>Set Particles Along Border</a:t>
            </a:r>
          </a:p>
        </p:txBody>
      </p:sp>
      <p:cxnSp>
        <p:nvCxnSpPr>
          <p:cNvPr id="13" name="Straight Arrow Connector 12">
            <a:extLst>
              <a:ext uri="{FF2B5EF4-FFF2-40B4-BE49-F238E27FC236}">
                <a16:creationId xmlns:a16="http://schemas.microsoft.com/office/drawing/2014/main" id="{8261151E-B9BD-5A48-B059-60C069A6D68A}"/>
              </a:ext>
            </a:extLst>
          </p:cNvPr>
          <p:cNvCxnSpPr>
            <a:stCxn id="2" idx="4"/>
          </p:cNvCxnSpPr>
          <p:nvPr/>
        </p:nvCxnSpPr>
        <p:spPr>
          <a:xfrm>
            <a:off x="1371600" y="964406"/>
            <a:ext cx="0" cy="27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4B0340-E7F9-3549-80EE-7073624A7B51}"/>
              </a:ext>
            </a:extLst>
          </p:cNvPr>
          <p:cNvCxnSpPr>
            <a:cxnSpLocks/>
            <a:stCxn id="3" idx="2"/>
            <a:endCxn id="10" idx="0"/>
          </p:cNvCxnSpPr>
          <p:nvPr/>
        </p:nvCxnSpPr>
        <p:spPr>
          <a:xfrm>
            <a:off x="1371600" y="1635052"/>
            <a:ext cx="0" cy="3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3C3442-2E2D-7349-8787-3CCEAC13AA42}"/>
              </a:ext>
            </a:extLst>
          </p:cNvPr>
          <p:cNvCxnSpPr>
            <a:cxnSpLocks/>
            <a:stCxn id="10" idx="2"/>
            <a:endCxn id="4" idx="0"/>
          </p:cNvCxnSpPr>
          <p:nvPr/>
        </p:nvCxnSpPr>
        <p:spPr>
          <a:xfrm>
            <a:off x="1371600" y="2376930"/>
            <a:ext cx="0" cy="3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17013C-73F0-C448-BD27-64AE2B4D071A}"/>
              </a:ext>
            </a:extLst>
          </p:cNvPr>
          <p:cNvCxnSpPr>
            <a:cxnSpLocks/>
            <a:stCxn id="4" idx="2"/>
          </p:cNvCxnSpPr>
          <p:nvPr/>
        </p:nvCxnSpPr>
        <p:spPr>
          <a:xfrm>
            <a:off x="1371600" y="3118808"/>
            <a:ext cx="0" cy="281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A71B4F-B2C9-CD43-97C0-CC3D711C299C}"/>
              </a:ext>
            </a:extLst>
          </p:cNvPr>
          <p:cNvSpPr txBox="1"/>
          <p:nvPr/>
        </p:nvSpPr>
        <p:spPr>
          <a:xfrm>
            <a:off x="1757360" y="364625"/>
            <a:ext cx="2100263" cy="646331"/>
          </a:xfrm>
          <a:prstGeom prst="rect">
            <a:avLst/>
          </a:prstGeom>
          <a:noFill/>
        </p:spPr>
        <p:txBody>
          <a:bodyPr wrap="square" rtlCol="0">
            <a:spAutoFit/>
          </a:bodyPr>
          <a:lstStyle/>
          <a:p>
            <a:pPr algn="ctr"/>
            <a:r>
              <a:rPr lang="en-US" dirty="0"/>
              <a:t>Start</a:t>
            </a:r>
          </a:p>
          <a:p>
            <a:endParaRPr lang="en-US" dirty="0"/>
          </a:p>
        </p:txBody>
      </p:sp>
      <p:sp>
        <p:nvSpPr>
          <p:cNvPr id="31" name="Rectangle 30">
            <a:extLst>
              <a:ext uri="{FF2B5EF4-FFF2-40B4-BE49-F238E27FC236}">
                <a16:creationId xmlns:a16="http://schemas.microsoft.com/office/drawing/2014/main" id="{69B7FE51-691D-114B-8E65-522EB8905D66}"/>
              </a:ext>
            </a:extLst>
          </p:cNvPr>
          <p:cNvSpPr/>
          <p:nvPr/>
        </p:nvSpPr>
        <p:spPr>
          <a:xfrm rot="2705203">
            <a:off x="1024388" y="5031266"/>
            <a:ext cx="705706" cy="71950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ED40898D-297B-DE44-ABFF-A7DB04523B31}"/>
              </a:ext>
            </a:extLst>
          </p:cNvPr>
          <p:cNvCxnSpPr/>
          <p:nvPr/>
        </p:nvCxnSpPr>
        <p:spPr>
          <a:xfrm>
            <a:off x="1371600" y="4408006"/>
            <a:ext cx="0" cy="46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65B828A-B689-1646-B46A-6957648F9C3E}"/>
              </a:ext>
            </a:extLst>
          </p:cNvPr>
          <p:cNvCxnSpPr/>
          <p:nvPr/>
        </p:nvCxnSpPr>
        <p:spPr>
          <a:xfrm flipV="1">
            <a:off x="873346" y="3259527"/>
            <a:ext cx="0" cy="64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E28C91-41A9-0443-B1C3-27D7C0ACD360}"/>
              </a:ext>
            </a:extLst>
          </p:cNvPr>
          <p:cNvCxnSpPr/>
          <p:nvPr/>
        </p:nvCxnSpPr>
        <p:spPr>
          <a:xfrm>
            <a:off x="873346" y="3259527"/>
            <a:ext cx="498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347E5A3-EFA7-A74A-BCB8-DD1799F5FE6A}"/>
              </a:ext>
            </a:extLst>
          </p:cNvPr>
          <p:cNvCxnSpPr/>
          <p:nvPr/>
        </p:nvCxnSpPr>
        <p:spPr>
          <a:xfrm flipH="1">
            <a:off x="485775" y="5391017"/>
            <a:ext cx="387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9DF6F8-4134-124E-9E4F-9CEF6ABC9700}"/>
              </a:ext>
            </a:extLst>
          </p:cNvPr>
          <p:cNvCxnSpPr/>
          <p:nvPr/>
        </p:nvCxnSpPr>
        <p:spPr>
          <a:xfrm flipV="1">
            <a:off x="485775" y="3259527"/>
            <a:ext cx="0" cy="213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DB00B5A-5FF7-9B49-A30D-97625D5D91A1}"/>
              </a:ext>
            </a:extLst>
          </p:cNvPr>
          <p:cNvCxnSpPr/>
          <p:nvPr/>
        </p:nvCxnSpPr>
        <p:spPr>
          <a:xfrm>
            <a:off x="485775" y="3259527"/>
            <a:ext cx="387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2B2D77-4951-3F4F-B36D-2EE936BB5722}"/>
              </a:ext>
            </a:extLst>
          </p:cNvPr>
          <p:cNvCxnSpPr/>
          <p:nvPr/>
        </p:nvCxnSpPr>
        <p:spPr>
          <a:xfrm>
            <a:off x="1371600" y="5894897"/>
            <a:ext cx="0" cy="277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A814BFD-8EE5-064D-A747-F15C8FE02F9D}"/>
              </a:ext>
            </a:extLst>
          </p:cNvPr>
          <p:cNvSpPr/>
          <p:nvPr/>
        </p:nvSpPr>
        <p:spPr>
          <a:xfrm>
            <a:off x="485775" y="6175860"/>
            <a:ext cx="1771650" cy="39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B04C139-A5C8-A24C-BEDA-6DA2564E587B}"/>
              </a:ext>
            </a:extLst>
          </p:cNvPr>
          <p:cNvSpPr txBox="1"/>
          <p:nvPr/>
        </p:nvSpPr>
        <p:spPr>
          <a:xfrm>
            <a:off x="2278853" y="4612259"/>
            <a:ext cx="2178847" cy="1477328"/>
          </a:xfrm>
          <a:prstGeom prst="rect">
            <a:avLst/>
          </a:prstGeom>
          <a:noFill/>
        </p:spPr>
        <p:txBody>
          <a:bodyPr wrap="square" rtlCol="0">
            <a:spAutoFit/>
          </a:bodyPr>
          <a:lstStyle/>
          <a:p>
            <a:r>
              <a:rPr lang="en-US" dirty="0"/>
              <a:t>Does the position of the particles touching fall within the borders of interest?</a:t>
            </a:r>
          </a:p>
        </p:txBody>
      </p:sp>
      <p:sp>
        <p:nvSpPr>
          <p:cNvPr id="48" name="TextBox 47">
            <a:extLst>
              <a:ext uri="{FF2B5EF4-FFF2-40B4-BE49-F238E27FC236}">
                <a16:creationId xmlns:a16="http://schemas.microsoft.com/office/drawing/2014/main" id="{AA127DB0-7DFA-CA44-8D7F-CAB019DB2284}"/>
              </a:ext>
            </a:extLst>
          </p:cNvPr>
          <p:cNvSpPr txBox="1"/>
          <p:nvPr/>
        </p:nvSpPr>
        <p:spPr>
          <a:xfrm>
            <a:off x="2321714" y="6186487"/>
            <a:ext cx="1578765" cy="369332"/>
          </a:xfrm>
          <a:prstGeom prst="rect">
            <a:avLst/>
          </a:prstGeom>
          <a:noFill/>
        </p:spPr>
        <p:txBody>
          <a:bodyPr wrap="square" rtlCol="0">
            <a:spAutoFit/>
          </a:bodyPr>
          <a:lstStyle/>
          <a:p>
            <a:r>
              <a:rPr lang="en-US" dirty="0"/>
              <a:t>Output Plot</a:t>
            </a:r>
          </a:p>
        </p:txBody>
      </p:sp>
      <p:sp>
        <p:nvSpPr>
          <p:cNvPr id="49" name="TextBox 48">
            <a:extLst>
              <a:ext uri="{FF2B5EF4-FFF2-40B4-BE49-F238E27FC236}">
                <a16:creationId xmlns:a16="http://schemas.microsoft.com/office/drawing/2014/main" id="{A5E9AC8E-D2C6-B54A-B078-432012A74DCD}"/>
              </a:ext>
            </a:extLst>
          </p:cNvPr>
          <p:cNvSpPr txBox="1"/>
          <p:nvPr/>
        </p:nvSpPr>
        <p:spPr>
          <a:xfrm>
            <a:off x="1447844" y="4413605"/>
            <a:ext cx="509534" cy="369332"/>
          </a:xfrm>
          <a:prstGeom prst="rect">
            <a:avLst/>
          </a:prstGeom>
          <a:noFill/>
        </p:spPr>
        <p:txBody>
          <a:bodyPr wrap="square" rtlCol="0">
            <a:spAutoFit/>
          </a:bodyPr>
          <a:lstStyle/>
          <a:p>
            <a:r>
              <a:rPr lang="en-US" dirty="0"/>
              <a:t>T</a:t>
            </a:r>
          </a:p>
        </p:txBody>
      </p:sp>
      <p:sp>
        <p:nvSpPr>
          <p:cNvPr id="52" name="TextBox 51">
            <a:extLst>
              <a:ext uri="{FF2B5EF4-FFF2-40B4-BE49-F238E27FC236}">
                <a16:creationId xmlns:a16="http://schemas.microsoft.com/office/drawing/2014/main" id="{62CDC34A-D7FB-B241-9DC1-B992ADBAAEC6}"/>
              </a:ext>
            </a:extLst>
          </p:cNvPr>
          <p:cNvSpPr txBox="1"/>
          <p:nvPr/>
        </p:nvSpPr>
        <p:spPr>
          <a:xfrm>
            <a:off x="1502593" y="5800931"/>
            <a:ext cx="509534" cy="369332"/>
          </a:xfrm>
          <a:prstGeom prst="rect">
            <a:avLst/>
          </a:prstGeom>
          <a:noFill/>
        </p:spPr>
        <p:txBody>
          <a:bodyPr wrap="square" rtlCol="0">
            <a:spAutoFit/>
          </a:bodyPr>
          <a:lstStyle/>
          <a:p>
            <a:r>
              <a:rPr lang="en-US" dirty="0"/>
              <a:t>T</a:t>
            </a:r>
          </a:p>
        </p:txBody>
      </p:sp>
      <p:sp>
        <p:nvSpPr>
          <p:cNvPr id="53" name="TextBox 52">
            <a:extLst>
              <a:ext uri="{FF2B5EF4-FFF2-40B4-BE49-F238E27FC236}">
                <a16:creationId xmlns:a16="http://schemas.microsoft.com/office/drawing/2014/main" id="{8616E02C-C75D-8346-AF9F-B9E0DCB35A52}"/>
              </a:ext>
            </a:extLst>
          </p:cNvPr>
          <p:cNvSpPr txBox="1"/>
          <p:nvPr/>
        </p:nvSpPr>
        <p:spPr>
          <a:xfrm>
            <a:off x="457842" y="4280506"/>
            <a:ext cx="509534" cy="369332"/>
          </a:xfrm>
          <a:prstGeom prst="rect">
            <a:avLst/>
          </a:prstGeom>
          <a:noFill/>
        </p:spPr>
        <p:txBody>
          <a:bodyPr wrap="square" rtlCol="0">
            <a:spAutoFit/>
          </a:bodyPr>
          <a:lstStyle/>
          <a:p>
            <a:r>
              <a:rPr lang="en-US" dirty="0"/>
              <a:t>F</a:t>
            </a:r>
          </a:p>
        </p:txBody>
      </p:sp>
      <p:sp>
        <p:nvSpPr>
          <p:cNvPr id="54" name="TextBox 53">
            <a:extLst>
              <a:ext uri="{FF2B5EF4-FFF2-40B4-BE49-F238E27FC236}">
                <a16:creationId xmlns:a16="http://schemas.microsoft.com/office/drawing/2014/main" id="{1717EECD-E4E9-6E44-A6A1-E9E713684AFE}"/>
              </a:ext>
            </a:extLst>
          </p:cNvPr>
          <p:cNvSpPr txBox="1"/>
          <p:nvPr/>
        </p:nvSpPr>
        <p:spPr>
          <a:xfrm>
            <a:off x="894781" y="3318266"/>
            <a:ext cx="509534" cy="369332"/>
          </a:xfrm>
          <a:prstGeom prst="rect">
            <a:avLst/>
          </a:prstGeom>
          <a:noFill/>
        </p:spPr>
        <p:txBody>
          <a:bodyPr wrap="square" rtlCol="0">
            <a:spAutoFit/>
          </a:bodyPr>
          <a:lstStyle/>
          <a:p>
            <a:r>
              <a:rPr lang="en-US" dirty="0"/>
              <a:t>F</a:t>
            </a:r>
          </a:p>
        </p:txBody>
      </p:sp>
      <p:pic>
        <p:nvPicPr>
          <p:cNvPr id="55" name="Picture 54">
            <a:extLst>
              <a:ext uri="{FF2B5EF4-FFF2-40B4-BE49-F238E27FC236}">
                <a16:creationId xmlns:a16="http://schemas.microsoft.com/office/drawing/2014/main" id="{404A37F6-6AFE-1F4D-A797-0B85C887F922}"/>
              </a:ext>
            </a:extLst>
          </p:cNvPr>
          <p:cNvPicPr>
            <a:picLocks noChangeAspect="1"/>
          </p:cNvPicPr>
          <p:nvPr/>
        </p:nvPicPr>
        <p:blipFill>
          <a:blip r:embed="rId3"/>
          <a:stretch>
            <a:fillRect/>
          </a:stretch>
        </p:blipFill>
        <p:spPr>
          <a:xfrm>
            <a:off x="5410822" y="0"/>
            <a:ext cx="6774493" cy="6858000"/>
          </a:xfrm>
          <a:prstGeom prst="rect">
            <a:avLst/>
          </a:prstGeom>
        </p:spPr>
      </p:pic>
      <p:sp>
        <p:nvSpPr>
          <p:cNvPr id="6" name="Left Brace 5">
            <a:extLst>
              <a:ext uri="{FF2B5EF4-FFF2-40B4-BE49-F238E27FC236}">
                <a16:creationId xmlns:a16="http://schemas.microsoft.com/office/drawing/2014/main" id="{7D378DA6-9FB8-2941-8BFD-424EC5B55ADC}"/>
              </a:ext>
            </a:extLst>
          </p:cNvPr>
          <p:cNvSpPr/>
          <p:nvPr/>
        </p:nvSpPr>
        <p:spPr>
          <a:xfrm>
            <a:off x="5010912" y="487680"/>
            <a:ext cx="395595" cy="11473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B40F4E95-40CD-6B43-9B58-F830314B06AF}"/>
              </a:ext>
            </a:extLst>
          </p:cNvPr>
          <p:cNvSpPr/>
          <p:nvPr/>
        </p:nvSpPr>
        <p:spPr>
          <a:xfrm>
            <a:off x="5007288" y="1819590"/>
            <a:ext cx="399219" cy="12040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583A39E-61E9-8F47-8EAE-BD2D15766325}"/>
              </a:ext>
            </a:extLst>
          </p:cNvPr>
          <p:cNvCxnSpPr/>
          <p:nvPr/>
        </p:nvCxnSpPr>
        <p:spPr>
          <a:xfrm flipV="1">
            <a:off x="4200520" y="1121664"/>
            <a:ext cx="683735" cy="31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5C94AAB-CE27-5E4C-A1E9-B085D1F455E8}"/>
              </a:ext>
            </a:extLst>
          </p:cNvPr>
          <p:cNvCxnSpPr>
            <a:cxnSpLocks/>
          </p:cNvCxnSpPr>
          <p:nvPr/>
        </p:nvCxnSpPr>
        <p:spPr>
          <a:xfrm>
            <a:off x="3849272" y="2224540"/>
            <a:ext cx="1019728" cy="143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97784492-DF2E-E94C-95AC-0E3E09CE571A}"/>
              </a:ext>
            </a:extLst>
          </p:cNvPr>
          <p:cNvSpPr/>
          <p:nvPr/>
        </p:nvSpPr>
        <p:spPr>
          <a:xfrm>
            <a:off x="5021633" y="3220326"/>
            <a:ext cx="421903" cy="7434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5AB2770-4B07-2249-9609-06E67C8AA516}"/>
              </a:ext>
            </a:extLst>
          </p:cNvPr>
          <p:cNvCxnSpPr>
            <a:cxnSpLocks/>
          </p:cNvCxnSpPr>
          <p:nvPr/>
        </p:nvCxnSpPr>
        <p:spPr>
          <a:xfrm>
            <a:off x="4120772" y="3904128"/>
            <a:ext cx="809580" cy="611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23D2C43D-5DA6-6541-8DDF-1469C04042F9}"/>
              </a:ext>
            </a:extLst>
          </p:cNvPr>
          <p:cNvSpPr/>
          <p:nvPr/>
        </p:nvSpPr>
        <p:spPr>
          <a:xfrm>
            <a:off x="5024275" y="5059680"/>
            <a:ext cx="399910" cy="8352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3C8B9D7-DBF1-8E49-A6A2-292933D43BC8}"/>
              </a:ext>
            </a:extLst>
          </p:cNvPr>
          <p:cNvCxnSpPr>
            <a:cxnSpLocks/>
          </p:cNvCxnSpPr>
          <p:nvPr/>
        </p:nvCxnSpPr>
        <p:spPr>
          <a:xfrm>
            <a:off x="4228568" y="5350923"/>
            <a:ext cx="683999" cy="126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Left Brace 49">
            <a:extLst>
              <a:ext uri="{FF2B5EF4-FFF2-40B4-BE49-F238E27FC236}">
                <a16:creationId xmlns:a16="http://schemas.microsoft.com/office/drawing/2014/main" id="{0758BEC4-2206-A441-8668-725FD546B4B5}"/>
              </a:ext>
            </a:extLst>
          </p:cNvPr>
          <p:cNvSpPr/>
          <p:nvPr/>
        </p:nvSpPr>
        <p:spPr>
          <a:xfrm>
            <a:off x="5006597" y="5958840"/>
            <a:ext cx="399910" cy="8352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DCCE2F68-EF4E-B94B-8CBC-F9C4F84EF723}"/>
              </a:ext>
            </a:extLst>
          </p:cNvPr>
          <p:cNvCxnSpPr>
            <a:cxnSpLocks/>
          </p:cNvCxnSpPr>
          <p:nvPr/>
        </p:nvCxnSpPr>
        <p:spPr>
          <a:xfrm>
            <a:off x="3632483" y="6371153"/>
            <a:ext cx="1236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Left Brace 55">
            <a:extLst>
              <a:ext uri="{FF2B5EF4-FFF2-40B4-BE49-F238E27FC236}">
                <a16:creationId xmlns:a16="http://schemas.microsoft.com/office/drawing/2014/main" id="{52F3ED2E-37F5-5446-9E2E-D0FB068AAEC9}"/>
              </a:ext>
            </a:extLst>
          </p:cNvPr>
          <p:cNvSpPr/>
          <p:nvPr/>
        </p:nvSpPr>
        <p:spPr>
          <a:xfrm>
            <a:off x="4986962" y="3963810"/>
            <a:ext cx="435140" cy="1095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918C758A-9818-224F-8B7B-A9BBBA18A07B}"/>
              </a:ext>
            </a:extLst>
          </p:cNvPr>
          <p:cNvCxnSpPr>
            <a:cxnSpLocks/>
          </p:cNvCxnSpPr>
          <p:nvPr/>
        </p:nvCxnSpPr>
        <p:spPr>
          <a:xfrm>
            <a:off x="4186824" y="2938188"/>
            <a:ext cx="743528" cy="61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Left Brace 57">
            <a:extLst>
              <a:ext uri="{FF2B5EF4-FFF2-40B4-BE49-F238E27FC236}">
                <a16:creationId xmlns:a16="http://schemas.microsoft.com/office/drawing/2014/main" id="{DC19D507-E35D-7F44-9089-7D0EE253C5DB}"/>
              </a:ext>
            </a:extLst>
          </p:cNvPr>
          <p:cNvSpPr/>
          <p:nvPr/>
        </p:nvSpPr>
        <p:spPr>
          <a:xfrm>
            <a:off x="4993580" y="0"/>
            <a:ext cx="421903" cy="4876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C69904DF-CA95-B646-9F28-E3AB1481B0AB}"/>
              </a:ext>
            </a:extLst>
          </p:cNvPr>
          <p:cNvCxnSpPr>
            <a:cxnSpLocks/>
          </p:cNvCxnSpPr>
          <p:nvPr/>
        </p:nvCxnSpPr>
        <p:spPr>
          <a:xfrm flipV="1">
            <a:off x="3318365" y="291378"/>
            <a:ext cx="1550503" cy="268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08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93AB1D5-2660-9E4E-AF49-C826506CC623}"/>
              </a:ext>
            </a:extLst>
          </p:cNvPr>
          <p:cNvSpPr txBox="1"/>
          <p:nvPr/>
        </p:nvSpPr>
        <p:spPr>
          <a:xfrm>
            <a:off x="303476" y="5763197"/>
            <a:ext cx="11587162" cy="646331"/>
          </a:xfrm>
          <a:prstGeom prst="rect">
            <a:avLst/>
          </a:prstGeom>
          <a:noFill/>
        </p:spPr>
        <p:txBody>
          <a:bodyPr wrap="square" rtlCol="0">
            <a:spAutoFit/>
          </a:bodyPr>
          <a:lstStyle/>
          <a:p>
            <a:r>
              <a:rPr lang="en-US" dirty="0">
                <a:latin typeface="Times" pitchFamily="2" charset="0"/>
              </a:rPr>
              <a:t>These outputs are on a grid ranging between: (</a:t>
            </a:r>
            <a:r>
              <a:rPr lang="en-US" dirty="0" err="1">
                <a:latin typeface="Times" pitchFamily="2" charset="0"/>
              </a:rPr>
              <a:t>x,y</a:t>
            </a:r>
            <a:r>
              <a:rPr lang="en-US" dirty="0">
                <a:latin typeface="Times" pitchFamily="2" charset="0"/>
              </a:rPr>
              <a:t>)=([-50,50],[-50,50]) and shows behavior we would expect of diffusion limited aggregation.</a:t>
            </a:r>
          </a:p>
        </p:txBody>
      </p:sp>
      <p:pic>
        <p:nvPicPr>
          <p:cNvPr id="3" name="Picture 2">
            <a:extLst>
              <a:ext uri="{FF2B5EF4-FFF2-40B4-BE49-F238E27FC236}">
                <a16:creationId xmlns:a16="http://schemas.microsoft.com/office/drawing/2014/main" id="{D6CE8124-6E1A-9E42-8609-B9165D546FD0}"/>
              </a:ext>
            </a:extLst>
          </p:cNvPr>
          <p:cNvPicPr>
            <a:picLocks noChangeAspect="1"/>
          </p:cNvPicPr>
          <p:nvPr/>
        </p:nvPicPr>
        <p:blipFill>
          <a:blip r:embed="rId3"/>
          <a:stretch>
            <a:fillRect/>
          </a:stretch>
        </p:blipFill>
        <p:spPr>
          <a:xfrm>
            <a:off x="68124" y="1251312"/>
            <a:ext cx="4039336" cy="3899808"/>
          </a:xfrm>
          <a:prstGeom prst="rect">
            <a:avLst/>
          </a:prstGeom>
        </p:spPr>
      </p:pic>
      <p:pic>
        <p:nvPicPr>
          <p:cNvPr id="5" name="Picture 4">
            <a:extLst>
              <a:ext uri="{FF2B5EF4-FFF2-40B4-BE49-F238E27FC236}">
                <a16:creationId xmlns:a16="http://schemas.microsoft.com/office/drawing/2014/main" id="{CB57921D-F972-1F44-B868-268683C8964E}"/>
              </a:ext>
            </a:extLst>
          </p:cNvPr>
          <p:cNvPicPr>
            <a:picLocks noChangeAspect="1"/>
          </p:cNvPicPr>
          <p:nvPr/>
        </p:nvPicPr>
        <p:blipFill>
          <a:blip r:embed="rId4"/>
          <a:stretch>
            <a:fillRect/>
          </a:stretch>
        </p:blipFill>
        <p:spPr>
          <a:xfrm>
            <a:off x="3959713" y="1251312"/>
            <a:ext cx="4039336" cy="3899808"/>
          </a:xfrm>
          <a:prstGeom prst="rect">
            <a:avLst/>
          </a:prstGeom>
        </p:spPr>
      </p:pic>
      <p:pic>
        <p:nvPicPr>
          <p:cNvPr id="7" name="Picture 6">
            <a:extLst>
              <a:ext uri="{FF2B5EF4-FFF2-40B4-BE49-F238E27FC236}">
                <a16:creationId xmlns:a16="http://schemas.microsoft.com/office/drawing/2014/main" id="{A3CB3EEE-B2B8-B543-8E8C-98323D418CB7}"/>
              </a:ext>
            </a:extLst>
          </p:cNvPr>
          <p:cNvPicPr>
            <a:picLocks noChangeAspect="1"/>
          </p:cNvPicPr>
          <p:nvPr/>
        </p:nvPicPr>
        <p:blipFill>
          <a:blip r:embed="rId5"/>
          <a:stretch>
            <a:fillRect/>
          </a:stretch>
        </p:blipFill>
        <p:spPr>
          <a:xfrm>
            <a:off x="7851302" y="1251312"/>
            <a:ext cx="4039336" cy="3899808"/>
          </a:xfrm>
          <a:prstGeom prst="rect">
            <a:avLst/>
          </a:prstGeom>
        </p:spPr>
      </p:pic>
      <p:sp>
        <p:nvSpPr>
          <p:cNvPr id="6" name="TextBox 5">
            <a:extLst>
              <a:ext uri="{FF2B5EF4-FFF2-40B4-BE49-F238E27FC236}">
                <a16:creationId xmlns:a16="http://schemas.microsoft.com/office/drawing/2014/main" id="{4115B6D1-45EC-7149-B65B-51200A624D66}"/>
              </a:ext>
            </a:extLst>
          </p:cNvPr>
          <p:cNvSpPr txBox="1"/>
          <p:nvPr/>
        </p:nvSpPr>
        <p:spPr>
          <a:xfrm>
            <a:off x="671617" y="5228034"/>
            <a:ext cx="10850880" cy="369332"/>
          </a:xfrm>
          <a:prstGeom prst="rect">
            <a:avLst/>
          </a:prstGeom>
          <a:noFill/>
        </p:spPr>
        <p:txBody>
          <a:bodyPr wrap="square" rtlCol="0">
            <a:spAutoFit/>
          </a:bodyPr>
          <a:lstStyle/>
          <a:p>
            <a:r>
              <a:rPr lang="en-US" dirty="0">
                <a:latin typeface="Times" pitchFamily="2" charset="0"/>
              </a:rPr>
              <a:t>Figure 3: a) 1000 particles and 10,000 steps b) 1400 particles and 10,000 steps c) 1500 particles and 10,000 steps </a:t>
            </a:r>
          </a:p>
        </p:txBody>
      </p:sp>
      <p:sp>
        <p:nvSpPr>
          <p:cNvPr id="9" name="TextBox 8">
            <a:extLst>
              <a:ext uri="{FF2B5EF4-FFF2-40B4-BE49-F238E27FC236}">
                <a16:creationId xmlns:a16="http://schemas.microsoft.com/office/drawing/2014/main" id="{4030BECE-E2E5-C843-9EDD-6313910E0806}"/>
              </a:ext>
            </a:extLst>
          </p:cNvPr>
          <p:cNvSpPr txBox="1"/>
          <p:nvPr/>
        </p:nvSpPr>
        <p:spPr>
          <a:xfrm>
            <a:off x="138751" y="183167"/>
            <a:ext cx="11916612" cy="769441"/>
          </a:xfrm>
          <a:prstGeom prst="rect">
            <a:avLst/>
          </a:prstGeom>
          <a:noFill/>
        </p:spPr>
        <p:txBody>
          <a:bodyPr wrap="square" rtlCol="0">
            <a:spAutoFit/>
          </a:bodyPr>
          <a:lstStyle/>
          <a:p>
            <a:pPr algn="ctr"/>
            <a:r>
              <a:rPr lang="en-US" sz="4400" dirty="0">
                <a:latin typeface="Times" pitchFamily="2" charset="0"/>
              </a:rPr>
              <a:t>100x100 Plots with Varying Numbers of Particles</a:t>
            </a:r>
          </a:p>
        </p:txBody>
      </p:sp>
      <p:sp>
        <p:nvSpPr>
          <p:cNvPr id="10" name="TextBox 9">
            <a:extLst>
              <a:ext uri="{FF2B5EF4-FFF2-40B4-BE49-F238E27FC236}">
                <a16:creationId xmlns:a16="http://schemas.microsoft.com/office/drawing/2014/main" id="{6F3D4D39-D08E-F441-ADAA-F3AA37FDF1B6}"/>
              </a:ext>
            </a:extLst>
          </p:cNvPr>
          <p:cNvSpPr txBox="1"/>
          <p:nvPr/>
        </p:nvSpPr>
        <p:spPr>
          <a:xfrm>
            <a:off x="138751" y="1190889"/>
            <a:ext cx="196396" cy="369332"/>
          </a:xfrm>
          <a:prstGeom prst="rect">
            <a:avLst/>
          </a:prstGeom>
          <a:noFill/>
        </p:spPr>
        <p:txBody>
          <a:bodyPr wrap="square" rtlCol="0">
            <a:spAutoFit/>
          </a:bodyPr>
          <a:lstStyle/>
          <a:p>
            <a:r>
              <a:rPr lang="en-US" dirty="0"/>
              <a:t>a</a:t>
            </a:r>
          </a:p>
        </p:txBody>
      </p:sp>
      <p:sp>
        <p:nvSpPr>
          <p:cNvPr id="12" name="TextBox 11">
            <a:extLst>
              <a:ext uri="{FF2B5EF4-FFF2-40B4-BE49-F238E27FC236}">
                <a16:creationId xmlns:a16="http://schemas.microsoft.com/office/drawing/2014/main" id="{C20AAF11-B1AB-E544-A382-A5A1AB37BF3B}"/>
              </a:ext>
            </a:extLst>
          </p:cNvPr>
          <p:cNvSpPr txBox="1"/>
          <p:nvPr/>
        </p:nvSpPr>
        <p:spPr>
          <a:xfrm>
            <a:off x="4058043" y="1213132"/>
            <a:ext cx="196396" cy="369332"/>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AF3B0628-2348-A144-80B1-D02643046034}"/>
              </a:ext>
            </a:extLst>
          </p:cNvPr>
          <p:cNvSpPr txBox="1"/>
          <p:nvPr/>
        </p:nvSpPr>
        <p:spPr>
          <a:xfrm>
            <a:off x="7977335" y="1174398"/>
            <a:ext cx="196396"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3056615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2161</TotalTime>
  <Words>1721</Words>
  <Application>Microsoft Macintosh PowerPoint</Application>
  <PresentationFormat>Widescreen</PresentationFormat>
  <Paragraphs>143</Paragraphs>
  <Slides>16</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vt:lpstr>
      <vt:lpstr>Office Theme</vt:lpstr>
      <vt:lpstr>Diffusion Limited Aggregation</vt:lpstr>
      <vt:lpstr>What is Diffusion Limited Aggregation (DLA)?</vt:lpstr>
      <vt:lpstr>Applications of DLA</vt:lpstr>
      <vt:lpstr>How Python Made This Easier</vt:lpstr>
      <vt:lpstr>Methods and Procedure: Rectangular Attractor</vt:lpstr>
      <vt:lpstr>Process</vt:lpstr>
      <vt:lpstr>PowerPoint Presentation</vt:lpstr>
      <vt:lpstr>PowerPoint Presentation</vt:lpstr>
      <vt:lpstr>PowerPoint Presentation</vt:lpstr>
      <vt:lpstr>PowerPoint Presentation</vt:lpstr>
      <vt:lpstr>PowerPoint Presentation</vt:lpstr>
      <vt:lpstr>Animation</vt:lpstr>
      <vt:lpstr>PowerPoint Presentation</vt:lpstr>
      <vt:lpstr>Next Steps</vt:lpstr>
      <vt:lpstr>Conclusion</vt:lpstr>
      <vt:lpstr>Thank You!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Zebarth</dc:creator>
  <cp:lastModifiedBy>Paul Zebarth</cp:lastModifiedBy>
  <cp:revision>37</cp:revision>
  <dcterms:created xsi:type="dcterms:W3CDTF">2020-03-30T20:43:43Z</dcterms:created>
  <dcterms:modified xsi:type="dcterms:W3CDTF">2020-10-18T17:12:10Z</dcterms:modified>
</cp:coreProperties>
</file>